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8" r:id="rId4"/>
    <p:sldId id="284" r:id="rId5"/>
    <p:sldId id="260" r:id="rId6"/>
    <p:sldId id="261" r:id="rId7"/>
    <p:sldId id="262" r:id="rId8"/>
    <p:sldId id="278" r:id="rId9"/>
    <p:sldId id="282" r:id="rId10"/>
    <p:sldId id="283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6699"/>
    <a:srgbClr val="FF505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95" autoAdjust="0"/>
    <p:restoredTop sz="78776" autoAdjust="0"/>
  </p:normalViewPr>
  <p:slideViewPr>
    <p:cSldViewPr snapToGrid="0">
      <p:cViewPr>
        <p:scale>
          <a:sx n="95" d="100"/>
          <a:sy n="95" d="100"/>
        </p:scale>
        <p:origin x="-408" y="272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249F-87B0-41AE-8050-BD81D8E2BE51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A441-0CFB-4102-B941-EB4479D98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35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2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6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3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6FF147-A3BB-4CA7-833A-8C83B987FD75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53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2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4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9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1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0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9A441-0CFB-4102-B941-EB4479D987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3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4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2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9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3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7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84EA-C7F2-461E-8B5F-DF26F77E14B5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AEF0-20D7-46DB-8AA6-2B4C8316C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3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1.jpeg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3" Type="http://schemas.openxmlformats.org/officeDocument/2006/relationships/image" Target="../media/image13.emf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6.emf"/><Relationship Id="rId9" Type="http://schemas.openxmlformats.org/officeDocument/2006/relationships/image" Target="../media/image18.jpe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8187" y="859065"/>
            <a:ext cx="106963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0" i="0" u="none" strike="noStrike" dirty="0">
                <a:effectLst/>
                <a:latin typeface="-webkit-standard"/>
              </a:rPr>
              <a:t>Post-surgical tactile pain – is BDNF-</a:t>
            </a:r>
            <a:r>
              <a:rPr lang="en-GB" sz="4400" b="0" i="0" u="none" strike="noStrike" dirty="0" err="1">
                <a:effectLst/>
                <a:latin typeface="-webkit-standard"/>
              </a:rPr>
              <a:t>TrkB</a:t>
            </a:r>
            <a:r>
              <a:rPr lang="en-GB" sz="4400" b="0" i="0" u="none" strike="noStrike" dirty="0">
                <a:effectLst/>
                <a:latin typeface="-webkit-standard"/>
              </a:rPr>
              <a:t> signalling involved? </a:t>
            </a:r>
          </a:p>
          <a:p>
            <a:endParaRPr lang="en-GB" sz="4400" dirty="0">
              <a:latin typeface="-webkit-standard"/>
            </a:endParaRPr>
          </a:p>
          <a:p>
            <a:r>
              <a:rPr lang="en-GB" sz="3600" b="1" dirty="0"/>
              <a:t>Sze Ying </a:t>
            </a:r>
          </a:p>
          <a:p>
            <a:r>
              <a:rPr lang="en-GB" sz="2400" b="1" dirty="0" err="1"/>
              <a:t>Torsney</a:t>
            </a:r>
            <a:r>
              <a:rPr lang="en-GB" sz="2400" b="1" dirty="0"/>
              <a:t> lab</a:t>
            </a:r>
          </a:p>
          <a:p>
            <a:r>
              <a:rPr lang="en-GB" sz="2400" b="1" dirty="0"/>
              <a:t>Centre for Discovery Brain Sciences</a:t>
            </a:r>
          </a:p>
          <a:p>
            <a:endParaRPr lang="en-GB" sz="3600" b="1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3E9DB-CFA0-594F-36BE-81237EE47136}"/>
              </a:ext>
            </a:extLst>
          </p:cNvPr>
          <p:cNvSpPr txBox="1"/>
          <p:nvPr/>
        </p:nvSpPr>
        <p:spPr>
          <a:xfrm>
            <a:off x="7413703" y="4687333"/>
            <a:ext cx="1722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Kirsten Wilson</a:t>
            </a:r>
          </a:p>
        </p:txBody>
      </p:sp>
      <p:pic>
        <p:nvPicPr>
          <p:cNvPr id="2" name="Picture 1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F33AAB8B-C0EC-692C-D5D1-212BA814E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51" y="2929533"/>
            <a:ext cx="1260497" cy="16808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BB81E-F528-6EAB-02F2-3A7BE06A5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621" y="4373929"/>
            <a:ext cx="1830648" cy="1826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010A1-38D5-6C1F-D26F-1D5C8139C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033" y="4887388"/>
            <a:ext cx="1596849" cy="9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6B72B-DFBB-6B3A-E51F-14AB1B44A0A2}"/>
              </a:ext>
            </a:extLst>
          </p:cNvPr>
          <p:cNvSpPr txBox="1"/>
          <p:nvPr/>
        </p:nvSpPr>
        <p:spPr>
          <a:xfrm>
            <a:off x="433137" y="308866"/>
            <a:ext cx="1069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Pharmacological blockade of BDNF-</a:t>
            </a:r>
            <a:r>
              <a:rPr lang="en-GB" sz="3200" dirty="0" err="1"/>
              <a:t>TrkB</a:t>
            </a:r>
            <a:r>
              <a:rPr lang="en-GB" sz="3200" dirty="0"/>
              <a:t> signalling reduces S100 bulb area</a:t>
            </a:r>
            <a:endParaRPr lang="en-GB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0E735-3801-5DCA-962C-04BAB0F60266}"/>
              </a:ext>
            </a:extLst>
          </p:cNvPr>
          <p:cNvSpPr txBox="1"/>
          <p:nvPr/>
        </p:nvSpPr>
        <p:spPr>
          <a:xfrm>
            <a:off x="1533395" y="5655873"/>
            <a:ext cx="977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Blocking BDNF-</a:t>
            </a:r>
            <a:r>
              <a:rPr lang="en-US" sz="2400" dirty="0" err="1"/>
              <a:t>TrkB</a:t>
            </a:r>
            <a:r>
              <a:rPr lang="en-US" sz="2400" dirty="0"/>
              <a:t> </a:t>
            </a:r>
            <a:r>
              <a:rPr lang="en-US" sz="2400" dirty="0" err="1"/>
              <a:t>signalling</a:t>
            </a:r>
            <a:r>
              <a:rPr lang="en-US" sz="2400" dirty="0"/>
              <a:t>  ↓ S100 bulb size ↓ tactile sensitivity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3F96D-D2E5-7A3E-31D0-5858778EA75A}"/>
              </a:ext>
            </a:extLst>
          </p:cNvPr>
          <p:cNvSpPr txBox="1"/>
          <p:nvPr/>
        </p:nvSpPr>
        <p:spPr>
          <a:xfrm>
            <a:off x="6361404" y="202888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Incision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090E1-2FA2-6054-BEFB-48479F4837A0}"/>
              </a:ext>
            </a:extLst>
          </p:cNvPr>
          <p:cNvSpPr txBox="1"/>
          <p:nvPr/>
        </p:nvSpPr>
        <p:spPr>
          <a:xfrm>
            <a:off x="8346009" y="202888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+PBS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C953C-8B1D-AF41-7C9E-25FCE547FB2F}"/>
              </a:ext>
            </a:extLst>
          </p:cNvPr>
          <p:cNvSpPr txBox="1"/>
          <p:nvPr/>
        </p:nvSpPr>
        <p:spPr>
          <a:xfrm>
            <a:off x="9878322" y="2063789"/>
            <a:ext cx="99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  <a:r>
              <a:rPr lang="en-US" b="1" dirty="0" err="1"/>
              <a:t>TrkB</a:t>
            </a:r>
            <a:r>
              <a:rPr lang="en-US" b="1" dirty="0"/>
              <a:t>-Fc</a:t>
            </a:r>
          </a:p>
        </p:txBody>
      </p:sp>
      <p:pic>
        <p:nvPicPr>
          <p:cNvPr id="5" name="Picture 4" descr="A close-up of a blue and pink background&#10;&#10;Description automatically generated">
            <a:extLst>
              <a:ext uri="{FF2B5EF4-FFF2-40B4-BE49-F238E27FC236}">
                <a16:creationId xmlns:a16="http://schemas.microsoft.com/office/drawing/2014/main" id="{52D87820-5847-AA7F-6BE8-679297F8E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30719" r="20097" b="18591"/>
          <a:stretch/>
        </p:blipFill>
        <p:spPr>
          <a:xfrm>
            <a:off x="6154695" y="2576737"/>
            <a:ext cx="1737820" cy="1704526"/>
          </a:xfrm>
          <a:prstGeom prst="rect">
            <a:avLst/>
          </a:prstGeom>
        </p:spPr>
      </p:pic>
      <p:pic>
        <p:nvPicPr>
          <p:cNvPr id="14" name="Picture 13" descr="A blue and pink light&#10;&#10;Description automatically generated with medium confidence">
            <a:extLst>
              <a:ext uri="{FF2B5EF4-FFF2-40B4-BE49-F238E27FC236}">
                <a16:creationId xmlns:a16="http://schemas.microsoft.com/office/drawing/2014/main" id="{D81E9485-87D9-B192-5D84-9DC58709C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34453" r="18104" b="13867"/>
          <a:stretch/>
        </p:blipFill>
        <p:spPr>
          <a:xfrm>
            <a:off x="7943384" y="2581181"/>
            <a:ext cx="1671870" cy="1704526"/>
          </a:xfrm>
          <a:prstGeom prst="rect">
            <a:avLst/>
          </a:prstGeom>
        </p:spPr>
      </p:pic>
      <p:pic>
        <p:nvPicPr>
          <p:cNvPr id="17" name="Picture 16" descr="A blue and purple glowing spots&#10;&#10;Description automatically generated with medium confidence">
            <a:extLst>
              <a:ext uri="{FF2B5EF4-FFF2-40B4-BE49-F238E27FC236}">
                <a16:creationId xmlns:a16="http://schemas.microsoft.com/office/drawing/2014/main" id="{210F980A-5E4A-65A1-78E7-4B70A598D9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9" t="25596" r="19257" b="23748"/>
          <a:stretch/>
        </p:blipFill>
        <p:spPr>
          <a:xfrm rot="5400000">
            <a:off x="9677936" y="2564925"/>
            <a:ext cx="1704526" cy="1728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6DF00C-8ABA-9B0E-AD66-683C45442B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097" y="1841500"/>
            <a:ext cx="2349500" cy="317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C01AAC-2567-2C66-269B-67800CC0B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94" y="2063789"/>
            <a:ext cx="2286000" cy="2933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CD8F26-0A7A-B13B-0C83-656B9C21D650}"/>
              </a:ext>
            </a:extLst>
          </p:cNvPr>
          <p:cNvSpPr txBox="1"/>
          <p:nvPr/>
        </p:nvSpPr>
        <p:spPr>
          <a:xfrm>
            <a:off x="11394275" y="64886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n=6-8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3FE0D-101F-95CE-3DCF-9E61E3BC6DA0}"/>
              </a:ext>
            </a:extLst>
          </p:cNvPr>
          <p:cNvSpPr txBox="1"/>
          <p:nvPr/>
        </p:nvSpPr>
        <p:spPr>
          <a:xfrm>
            <a:off x="10906774" y="2614480"/>
            <a:ext cx="409002" cy="230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S100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3CC8DA-9D4B-471F-97AB-A597939C2BA5}"/>
              </a:ext>
            </a:extLst>
          </p:cNvPr>
          <p:cNvSpPr txBox="1"/>
          <p:nvPr/>
        </p:nvSpPr>
        <p:spPr>
          <a:xfrm>
            <a:off x="10821302" y="295545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Coll IV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44F328-8B0E-555A-25EB-96A295DE128D}"/>
              </a:ext>
            </a:extLst>
          </p:cNvPr>
          <p:cNvSpPr txBox="1"/>
          <p:nvPr/>
        </p:nvSpPr>
        <p:spPr>
          <a:xfrm>
            <a:off x="10821302" y="2774203"/>
            <a:ext cx="491817" cy="230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</a:rPr>
              <a:t>NF200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81B73F-DEAD-2556-1578-1A4B833E9C12}"/>
              </a:ext>
            </a:extLst>
          </p:cNvPr>
          <p:cNvCxnSpPr>
            <a:cxnSpLocks/>
          </p:cNvCxnSpPr>
          <p:nvPr/>
        </p:nvCxnSpPr>
        <p:spPr>
          <a:xfrm>
            <a:off x="6266985" y="4156954"/>
            <a:ext cx="75828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30FD5C-A367-9895-C0CC-0B8A45BAF77C}"/>
              </a:ext>
            </a:extLst>
          </p:cNvPr>
          <p:cNvSpPr txBox="1"/>
          <p:nvPr/>
        </p:nvSpPr>
        <p:spPr>
          <a:xfrm>
            <a:off x="6378118" y="3941510"/>
            <a:ext cx="536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100µm</a:t>
            </a:r>
          </a:p>
        </p:txBody>
      </p:sp>
    </p:spTree>
    <p:extLst>
      <p:ext uri="{BB962C8B-B14F-4D97-AF65-F5344CB8AC3E}">
        <p14:creationId xmlns:p14="http://schemas.microsoft.com/office/powerpoint/2010/main" val="16112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4" grpId="0"/>
      <p:bldP spid="25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FCB58-8375-2F6A-F53D-4629D0AF84E9}"/>
              </a:ext>
            </a:extLst>
          </p:cNvPr>
          <p:cNvSpPr txBox="1"/>
          <p:nvPr/>
        </p:nvSpPr>
        <p:spPr>
          <a:xfrm>
            <a:off x="4559802" y="1472515"/>
            <a:ext cx="4644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incision site surround has </a:t>
            </a:r>
            <a:r>
              <a:rPr lang="en-GB" sz="2400" b="1" dirty="0"/>
              <a:t>novel innervation by putative tactile corpuscles </a:t>
            </a:r>
            <a:r>
              <a:rPr lang="en-GB" sz="2400" dirty="0"/>
              <a:t>that we propose drives </a:t>
            </a:r>
            <a:r>
              <a:rPr lang="en-GB" sz="2400" b="1" dirty="0"/>
              <a:t>post-surgical tactile pain</a:t>
            </a:r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380B3-AC5B-0463-CD91-29C91D2B728E}"/>
              </a:ext>
            </a:extLst>
          </p:cNvPr>
          <p:cNvSpPr txBox="1"/>
          <p:nvPr/>
        </p:nvSpPr>
        <p:spPr>
          <a:xfrm>
            <a:off x="1486628" y="1433067"/>
            <a:ext cx="2340852" cy="38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Incision Skin</a:t>
            </a:r>
          </a:p>
        </p:txBody>
      </p:sp>
      <p:sp>
        <p:nvSpPr>
          <p:cNvPr id="5" name="Freeform: Shape 21">
            <a:extLst>
              <a:ext uri="{FF2B5EF4-FFF2-40B4-BE49-F238E27FC236}">
                <a16:creationId xmlns:a16="http://schemas.microsoft.com/office/drawing/2014/main" id="{9942CA28-2212-D8DF-551E-F99940F0BA03}"/>
              </a:ext>
            </a:extLst>
          </p:cNvPr>
          <p:cNvSpPr/>
          <p:nvPr/>
        </p:nvSpPr>
        <p:spPr>
          <a:xfrm>
            <a:off x="1487873" y="2427841"/>
            <a:ext cx="2294845" cy="2113954"/>
          </a:xfrm>
          <a:custGeom>
            <a:avLst/>
            <a:gdLst>
              <a:gd name="connsiteX0" fmla="*/ 0 w 2575421"/>
              <a:gd name="connsiteY0" fmla="*/ 2512326 h 2573534"/>
              <a:gd name="connsiteX1" fmla="*/ 75501 w 2575421"/>
              <a:gd name="connsiteY1" fmla="*/ 2512326 h 2573534"/>
              <a:gd name="connsiteX2" fmla="*/ 209725 w 2575421"/>
              <a:gd name="connsiteY2" fmla="*/ 2420047 h 2573534"/>
              <a:gd name="connsiteX3" fmla="*/ 218114 w 2575421"/>
              <a:gd name="connsiteY3" fmla="*/ 2000598 h 2573534"/>
              <a:gd name="connsiteX4" fmla="*/ 184558 w 2575421"/>
              <a:gd name="connsiteY4" fmla="*/ 1488869 h 2573534"/>
              <a:gd name="connsiteX5" fmla="*/ 192947 w 2575421"/>
              <a:gd name="connsiteY5" fmla="*/ 868084 h 2573534"/>
              <a:gd name="connsiteX6" fmla="*/ 327171 w 2575421"/>
              <a:gd name="connsiteY6" fmla="*/ 792583 h 2573534"/>
              <a:gd name="connsiteX7" fmla="*/ 494951 w 2575421"/>
              <a:gd name="connsiteY7" fmla="*/ 1086198 h 2573534"/>
              <a:gd name="connsiteX8" fmla="*/ 520118 w 2575421"/>
              <a:gd name="connsiteY8" fmla="*/ 1555981 h 2573534"/>
              <a:gd name="connsiteX9" fmla="*/ 520118 w 2575421"/>
              <a:gd name="connsiteY9" fmla="*/ 2101266 h 2573534"/>
              <a:gd name="connsiteX10" fmla="*/ 645953 w 2575421"/>
              <a:gd name="connsiteY10" fmla="*/ 2428436 h 2573534"/>
              <a:gd name="connsiteX11" fmla="*/ 1015068 w 2575421"/>
              <a:gd name="connsiteY11" fmla="*/ 2529104 h 2573534"/>
              <a:gd name="connsiteX12" fmla="*/ 1166070 w 2575421"/>
              <a:gd name="connsiteY12" fmla="*/ 2352935 h 2573534"/>
              <a:gd name="connsiteX13" fmla="*/ 1333850 w 2575421"/>
              <a:gd name="connsiteY13" fmla="*/ 1706983 h 2573534"/>
              <a:gd name="connsiteX14" fmla="*/ 1249960 w 2575421"/>
              <a:gd name="connsiteY14" fmla="*/ 926807 h 2573534"/>
              <a:gd name="connsiteX15" fmla="*/ 1073791 w 2575421"/>
              <a:gd name="connsiteY15" fmla="*/ 247299 h 2573534"/>
              <a:gd name="connsiteX16" fmla="*/ 1249960 w 2575421"/>
              <a:gd name="connsiteY16" fmla="*/ 4018 h 2573534"/>
              <a:gd name="connsiteX17" fmla="*/ 1451296 w 2575421"/>
              <a:gd name="connsiteY17" fmla="*/ 146631 h 2573534"/>
              <a:gd name="connsiteX18" fmla="*/ 1593909 w 2575421"/>
              <a:gd name="connsiteY18" fmla="*/ 759027 h 2573534"/>
              <a:gd name="connsiteX19" fmla="*/ 1602298 w 2575421"/>
              <a:gd name="connsiteY19" fmla="*/ 1480480 h 2573534"/>
              <a:gd name="connsiteX20" fmla="*/ 1677799 w 2575421"/>
              <a:gd name="connsiteY20" fmla="*/ 1908319 h 2573534"/>
              <a:gd name="connsiteX21" fmla="*/ 1761689 w 2575421"/>
              <a:gd name="connsiteY21" fmla="*/ 2436825 h 2573534"/>
              <a:gd name="connsiteX22" fmla="*/ 2181138 w 2575421"/>
              <a:gd name="connsiteY22" fmla="*/ 2512326 h 2573534"/>
              <a:gd name="connsiteX23" fmla="*/ 2139193 w 2575421"/>
              <a:gd name="connsiteY23" fmla="*/ 1648260 h 2573534"/>
              <a:gd name="connsiteX24" fmla="*/ 2197916 w 2575421"/>
              <a:gd name="connsiteY24" fmla="*/ 633192 h 2573534"/>
              <a:gd name="connsiteX25" fmla="*/ 2390863 w 2575421"/>
              <a:gd name="connsiteY25" fmla="*/ 138242 h 2573534"/>
              <a:gd name="connsiteX26" fmla="*/ 2575421 w 2575421"/>
              <a:gd name="connsiteY26" fmla="*/ 230521 h 257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75421" h="2573534">
                <a:moveTo>
                  <a:pt x="0" y="2512326"/>
                </a:moveTo>
                <a:cubicBezTo>
                  <a:pt x="20273" y="2520016"/>
                  <a:pt x="40547" y="2527706"/>
                  <a:pt x="75501" y="2512326"/>
                </a:cubicBezTo>
                <a:cubicBezTo>
                  <a:pt x="110455" y="2496946"/>
                  <a:pt x="185956" y="2505335"/>
                  <a:pt x="209725" y="2420047"/>
                </a:cubicBezTo>
                <a:cubicBezTo>
                  <a:pt x="233494" y="2334759"/>
                  <a:pt x="222309" y="2155794"/>
                  <a:pt x="218114" y="2000598"/>
                </a:cubicBezTo>
                <a:cubicBezTo>
                  <a:pt x="213920" y="1845402"/>
                  <a:pt x="188752" y="1677621"/>
                  <a:pt x="184558" y="1488869"/>
                </a:cubicBezTo>
                <a:cubicBezTo>
                  <a:pt x="180364" y="1300117"/>
                  <a:pt x="169178" y="984132"/>
                  <a:pt x="192947" y="868084"/>
                </a:cubicBezTo>
                <a:cubicBezTo>
                  <a:pt x="216716" y="752036"/>
                  <a:pt x="276837" y="756231"/>
                  <a:pt x="327171" y="792583"/>
                </a:cubicBezTo>
                <a:cubicBezTo>
                  <a:pt x="377505" y="828935"/>
                  <a:pt x="462793" y="958965"/>
                  <a:pt x="494951" y="1086198"/>
                </a:cubicBezTo>
                <a:cubicBezTo>
                  <a:pt x="527109" y="1213431"/>
                  <a:pt x="515924" y="1386803"/>
                  <a:pt x="520118" y="1555981"/>
                </a:cubicBezTo>
                <a:cubicBezTo>
                  <a:pt x="524313" y="1725159"/>
                  <a:pt x="499146" y="1955857"/>
                  <a:pt x="520118" y="2101266"/>
                </a:cubicBezTo>
                <a:cubicBezTo>
                  <a:pt x="541090" y="2246675"/>
                  <a:pt x="563461" y="2357130"/>
                  <a:pt x="645953" y="2428436"/>
                </a:cubicBezTo>
                <a:cubicBezTo>
                  <a:pt x="728445" y="2499742"/>
                  <a:pt x="928382" y="2541688"/>
                  <a:pt x="1015068" y="2529104"/>
                </a:cubicBezTo>
                <a:cubicBezTo>
                  <a:pt x="1101754" y="2516521"/>
                  <a:pt x="1112940" y="2489955"/>
                  <a:pt x="1166070" y="2352935"/>
                </a:cubicBezTo>
                <a:cubicBezTo>
                  <a:pt x="1219200" y="2215915"/>
                  <a:pt x="1319868" y="1944671"/>
                  <a:pt x="1333850" y="1706983"/>
                </a:cubicBezTo>
                <a:cubicBezTo>
                  <a:pt x="1347832" y="1469295"/>
                  <a:pt x="1293303" y="1170088"/>
                  <a:pt x="1249960" y="926807"/>
                </a:cubicBezTo>
                <a:cubicBezTo>
                  <a:pt x="1206617" y="683526"/>
                  <a:pt x="1073791" y="401097"/>
                  <a:pt x="1073791" y="247299"/>
                </a:cubicBezTo>
                <a:cubicBezTo>
                  <a:pt x="1073791" y="93501"/>
                  <a:pt x="1187043" y="20796"/>
                  <a:pt x="1249960" y="4018"/>
                </a:cubicBezTo>
                <a:cubicBezTo>
                  <a:pt x="1312877" y="-12760"/>
                  <a:pt x="1393971" y="20796"/>
                  <a:pt x="1451296" y="146631"/>
                </a:cubicBezTo>
                <a:cubicBezTo>
                  <a:pt x="1508621" y="272466"/>
                  <a:pt x="1568742" y="536719"/>
                  <a:pt x="1593909" y="759027"/>
                </a:cubicBezTo>
                <a:cubicBezTo>
                  <a:pt x="1619076" y="981335"/>
                  <a:pt x="1588316" y="1288931"/>
                  <a:pt x="1602298" y="1480480"/>
                </a:cubicBezTo>
                <a:cubicBezTo>
                  <a:pt x="1616280" y="1672029"/>
                  <a:pt x="1651234" y="1748928"/>
                  <a:pt x="1677799" y="1908319"/>
                </a:cubicBezTo>
                <a:cubicBezTo>
                  <a:pt x="1704364" y="2067710"/>
                  <a:pt x="1677799" y="2336157"/>
                  <a:pt x="1761689" y="2436825"/>
                </a:cubicBezTo>
                <a:cubicBezTo>
                  <a:pt x="1845579" y="2537493"/>
                  <a:pt x="2118221" y="2643753"/>
                  <a:pt x="2181138" y="2512326"/>
                </a:cubicBezTo>
                <a:cubicBezTo>
                  <a:pt x="2244055" y="2380899"/>
                  <a:pt x="2136397" y="1961449"/>
                  <a:pt x="2139193" y="1648260"/>
                </a:cubicBezTo>
                <a:cubicBezTo>
                  <a:pt x="2141989" y="1335071"/>
                  <a:pt x="2155971" y="884862"/>
                  <a:pt x="2197916" y="633192"/>
                </a:cubicBezTo>
                <a:cubicBezTo>
                  <a:pt x="2239861" y="381522"/>
                  <a:pt x="2327946" y="205354"/>
                  <a:pt x="2390863" y="138242"/>
                </a:cubicBezTo>
                <a:cubicBezTo>
                  <a:pt x="2453780" y="71130"/>
                  <a:pt x="2514600" y="150825"/>
                  <a:pt x="2575421" y="230521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: Shape 50">
            <a:extLst>
              <a:ext uri="{FF2B5EF4-FFF2-40B4-BE49-F238E27FC236}">
                <a16:creationId xmlns:a16="http://schemas.microsoft.com/office/drawing/2014/main" id="{D108DEE6-CC4A-C753-4FAD-C5D723516E5E}"/>
              </a:ext>
            </a:extLst>
          </p:cNvPr>
          <p:cNvSpPr/>
          <p:nvPr/>
        </p:nvSpPr>
        <p:spPr>
          <a:xfrm rot="21322850">
            <a:off x="2770112" y="2921794"/>
            <a:ext cx="152330" cy="1973291"/>
          </a:xfrm>
          <a:custGeom>
            <a:avLst/>
            <a:gdLst>
              <a:gd name="connsiteX0" fmla="*/ 1487 w 51858"/>
              <a:gd name="connsiteY0" fmla="*/ 0 h 956345"/>
              <a:gd name="connsiteX1" fmla="*/ 43432 w 51858"/>
              <a:gd name="connsiteY1" fmla="*/ 159391 h 956345"/>
              <a:gd name="connsiteX2" fmla="*/ 18265 w 51858"/>
              <a:gd name="connsiteY2" fmla="*/ 276837 h 956345"/>
              <a:gd name="connsiteX3" fmla="*/ 9876 w 51858"/>
              <a:gd name="connsiteY3" fmla="*/ 360727 h 956345"/>
              <a:gd name="connsiteX4" fmla="*/ 51821 w 51858"/>
              <a:gd name="connsiteY4" fmla="*/ 536895 h 956345"/>
              <a:gd name="connsiteX5" fmla="*/ 1487 w 51858"/>
              <a:gd name="connsiteY5" fmla="*/ 788565 h 956345"/>
              <a:gd name="connsiteX6" fmla="*/ 18265 w 51858"/>
              <a:gd name="connsiteY6" fmla="*/ 956345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8" h="956345">
                <a:moveTo>
                  <a:pt x="1487" y="0"/>
                </a:moveTo>
                <a:cubicBezTo>
                  <a:pt x="21061" y="56626"/>
                  <a:pt x="40636" y="113252"/>
                  <a:pt x="43432" y="159391"/>
                </a:cubicBezTo>
                <a:cubicBezTo>
                  <a:pt x="46228" y="205530"/>
                  <a:pt x="23858" y="243281"/>
                  <a:pt x="18265" y="276837"/>
                </a:cubicBezTo>
                <a:cubicBezTo>
                  <a:pt x="12672" y="310393"/>
                  <a:pt x="4283" y="317384"/>
                  <a:pt x="9876" y="360727"/>
                </a:cubicBezTo>
                <a:cubicBezTo>
                  <a:pt x="15469" y="404070"/>
                  <a:pt x="53219" y="465589"/>
                  <a:pt x="51821" y="536895"/>
                </a:cubicBezTo>
                <a:cubicBezTo>
                  <a:pt x="50423" y="608201"/>
                  <a:pt x="7080" y="718657"/>
                  <a:pt x="1487" y="788565"/>
                </a:cubicBezTo>
                <a:cubicBezTo>
                  <a:pt x="-4106" y="858473"/>
                  <a:pt x="7079" y="907409"/>
                  <a:pt x="18265" y="956345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5692CE-0669-D687-5183-0BDDF7A699A0}"/>
              </a:ext>
            </a:extLst>
          </p:cNvPr>
          <p:cNvSpPr/>
          <p:nvPr/>
        </p:nvSpPr>
        <p:spPr>
          <a:xfrm rot="20859284">
            <a:off x="2566393" y="2623617"/>
            <a:ext cx="171141" cy="33519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FFFC51-1EE1-CDF7-93AF-C41DC50E8811}"/>
              </a:ext>
            </a:extLst>
          </p:cNvPr>
          <p:cNvCxnSpPr>
            <a:cxnSpLocks/>
          </p:cNvCxnSpPr>
          <p:nvPr/>
        </p:nvCxnSpPr>
        <p:spPr>
          <a:xfrm flipV="1">
            <a:off x="2568219" y="2685098"/>
            <a:ext cx="115215" cy="144558"/>
          </a:xfrm>
          <a:prstGeom prst="lin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51994D-59A8-B84D-0450-C25061000568}"/>
              </a:ext>
            </a:extLst>
          </p:cNvPr>
          <p:cNvCxnSpPr>
            <a:cxnSpLocks/>
          </p:cNvCxnSpPr>
          <p:nvPr/>
        </p:nvCxnSpPr>
        <p:spPr>
          <a:xfrm flipV="1">
            <a:off x="2620494" y="2745560"/>
            <a:ext cx="115215" cy="144558"/>
          </a:xfrm>
          <a:prstGeom prst="lin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58">
            <a:extLst>
              <a:ext uri="{FF2B5EF4-FFF2-40B4-BE49-F238E27FC236}">
                <a16:creationId xmlns:a16="http://schemas.microsoft.com/office/drawing/2014/main" id="{B0C26F40-D86F-9D04-1B72-94689EB14423}"/>
              </a:ext>
            </a:extLst>
          </p:cNvPr>
          <p:cNvSpPr/>
          <p:nvPr/>
        </p:nvSpPr>
        <p:spPr>
          <a:xfrm rot="21322850" flipH="1">
            <a:off x="1769947" y="3329815"/>
            <a:ext cx="90132" cy="1555181"/>
          </a:xfrm>
          <a:custGeom>
            <a:avLst/>
            <a:gdLst>
              <a:gd name="connsiteX0" fmla="*/ 1487 w 51858"/>
              <a:gd name="connsiteY0" fmla="*/ 0 h 956345"/>
              <a:gd name="connsiteX1" fmla="*/ 43432 w 51858"/>
              <a:gd name="connsiteY1" fmla="*/ 159391 h 956345"/>
              <a:gd name="connsiteX2" fmla="*/ 18265 w 51858"/>
              <a:gd name="connsiteY2" fmla="*/ 276837 h 956345"/>
              <a:gd name="connsiteX3" fmla="*/ 9876 w 51858"/>
              <a:gd name="connsiteY3" fmla="*/ 360727 h 956345"/>
              <a:gd name="connsiteX4" fmla="*/ 51821 w 51858"/>
              <a:gd name="connsiteY4" fmla="*/ 536895 h 956345"/>
              <a:gd name="connsiteX5" fmla="*/ 1487 w 51858"/>
              <a:gd name="connsiteY5" fmla="*/ 788565 h 956345"/>
              <a:gd name="connsiteX6" fmla="*/ 18265 w 51858"/>
              <a:gd name="connsiteY6" fmla="*/ 956345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8" h="956345">
                <a:moveTo>
                  <a:pt x="1487" y="0"/>
                </a:moveTo>
                <a:cubicBezTo>
                  <a:pt x="21061" y="56626"/>
                  <a:pt x="40636" y="113252"/>
                  <a:pt x="43432" y="159391"/>
                </a:cubicBezTo>
                <a:cubicBezTo>
                  <a:pt x="46228" y="205530"/>
                  <a:pt x="23858" y="243281"/>
                  <a:pt x="18265" y="276837"/>
                </a:cubicBezTo>
                <a:cubicBezTo>
                  <a:pt x="12672" y="310393"/>
                  <a:pt x="4283" y="317384"/>
                  <a:pt x="9876" y="360727"/>
                </a:cubicBezTo>
                <a:cubicBezTo>
                  <a:pt x="15469" y="404070"/>
                  <a:pt x="53219" y="465589"/>
                  <a:pt x="51821" y="536895"/>
                </a:cubicBezTo>
                <a:cubicBezTo>
                  <a:pt x="50423" y="608201"/>
                  <a:pt x="7080" y="718657"/>
                  <a:pt x="1487" y="788565"/>
                </a:cubicBezTo>
                <a:cubicBezTo>
                  <a:pt x="-4106" y="858473"/>
                  <a:pt x="7079" y="907409"/>
                  <a:pt x="18265" y="956345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B37A48D5-E112-F45C-1DFF-4FE4629F8701}"/>
              </a:ext>
            </a:extLst>
          </p:cNvPr>
          <p:cNvSpPr/>
          <p:nvPr/>
        </p:nvSpPr>
        <p:spPr>
          <a:xfrm flipH="1">
            <a:off x="3614096" y="3036563"/>
            <a:ext cx="59790" cy="1842661"/>
          </a:xfrm>
          <a:custGeom>
            <a:avLst/>
            <a:gdLst>
              <a:gd name="connsiteX0" fmla="*/ 1487 w 51858"/>
              <a:gd name="connsiteY0" fmla="*/ 0 h 956345"/>
              <a:gd name="connsiteX1" fmla="*/ 43432 w 51858"/>
              <a:gd name="connsiteY1" fmla="*/ 159391 h 956345"/>
              <a:gd name="connsiteX2" fmla="*/ 18265 w 51858"/>
              <a:gd name="connsiteY2" fmla="*/ 276837 h 956345"/>
              <a:gd name="connsiteX3" fmla="*/ 9876 w 51858"/>
              <a:gd name="connsiteY3" fmla="*/ 360727 h 956345"/>
              <a:gd name="connsiteX4" fmla="*/ 51821 w 51858"/>
              <a:gd name="connsiteY4" fmla="*/ 536895 h 956345"/>
              <a:gd name="connsiteX5" fmla="*/ 1487 w 51858"/>
              <a:gd name="connsiteY5" fmla="*/ 788565 h 956345"/>
              <a:gd name="connsiteX6" fmla="*/ 18265 w 51858"/>
              <a:gd name="connsiteY6" fmla="*/ 956345 h 9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58" h="956345">
                <a:moveTo>
                  <a:pt x="1487" y="0"/>
                </a:moveTo>
                <a:cubicBezTo>
                  <a:pt x="21061" y="56626"/>
                  <a:pt x="40636" y="113252"/>
                  <a:pt x="43432" y="159391"/>
                </a:cubicBezTo>
                <a:cubicBezTo>
                  <a:pt x="46228" y="205530"/>
                  <a:pt x="23858" y="243281"/>
                  <a:pt x="18265" y="276837"/>
                </a:cubicBezTo>
                <a:cubicBezTo>
                  <a:pt x="12672" y="310393"/>
                  <a:pt x="4283" y="317384"/>
                  <a:pt x="9876" y="360727"/>
                </a:cubicBezTo>
                <a:cubicBezTo>
                  <a:pt x="15469" y="404070"/>
                  <a:pt x="53219" y="465589"/>
                  <a:pt x="51821" y="536895"/>
                </a:cubicBezTo>
                <a:cubicBezTo>
                  <a:pt x="50423" y="608201"/>
                  <a:pt x="7080" y="718657"/>
                  <a:pt x="1487" y="788565"/>
                </a:cubicBezTo>
                <a:cubicBezTo>
                  <a:pt x="-4106" y="858473"/>
                  <a:pt x="7079" y="907409"/>
                  <a:pt x="18265" y="956345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475D6B-752E-BF21-4894-C59701F36C39}"/>
              </a:ext>
            </a:extLst>
          </p:cNvPr>
          <p:cNvSpPr/>
          <p:nvPr/>
        </p:nvSpPr>
        <p:spPr>
          <a:xfrm>
            <a:off x="1486626" y="1359013"/>
            <a:ext cx="2306056" cy="3536527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F4657-9D32-550A-5DE7-A133ACE7A938}"/>
              </a:ext>
            </a:extLst>
          </p:cNvPr>
          <p:cNvSpPr txBox="1"/>
          <p:nvPr/>
        </p:nvSpPr>
        <p:spPr>
          <a:xfrm>
            <a:off x="1824570" y="1805709"/>
            <a:ext cx="1025786" cy="38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↑ BDNF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61F94A-AD91-76EC-5D00-5C4D70E096FC}"/>
              </a:ext>
            </a:extLst>
          </p:cNvPr>
          <p:cNvSpPr/>
          <p:nvPr/>
        </p:nvSpPr>
        <p:spPr>
          <a:xfrm rot="20859284">
            <a:off x="3559795" y="2794604"/>
            <a:ext cx="171142" cy="33519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F1525A-200C-9C25-3254-EEA01291E21A}"/>
              </a:ext>
            </a:extLst>
          </p:cNvPr>
          <p:cNvCxnSpPr>
            <a:cxnSpLocks/>
            <a:stCxn id="14" idx="2"/>
            <a:endCxn id="14" idx="7"/>
          </p:cNvCxnSpPr>
          <p:nvPr/>
        </p:nvCxnSpPr>
        <p:spPr>
          <a:xfrm flipV="1">
            <a:off x="3561622" y="2834460"/>
            <a:ext cx="115215" cy="144558"/>
          </a:xfrm>
          <a:prstGeom prst="line">
            <a:avLst/>
          </a:prstGeom>
          <a:solidFill>
            <a:srgbClr val="FF000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ED8382-7CAE-4CC8-67F7-59AC3FE46813}"/>
              </a:ext>
            </a:extLst>
          </p:cNvPr>
          <p:cNvCxnSpPr>
            <a:cxnSpLocks/>
          </p:cNvCxnSpPr>
          <p:nvPr/>
        </p:nvCxnSpPr>
        <p:spPr>
          <a:xfrm flipV="1">
            <a:off x="3602672" y="2920133"/>
            <a:ext cx="115215" cy="144558"/>
          </a:xfrm>
          <a:prstGeom prst="line">
            <a:avLst/>
          </a:prstGeom>
          <a:solidFill>
            <a:srgbClr val="FF000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505D208-BA86-2723-BFD7-0BA2475268BF}"/>
              </a:ext>
            </a:extLst>
          </p:cNvPr>
          <p:cNvSpPr/>
          <p:nvPr/>
        </p:nvSpPr>
        <p:spPr>
          <a:xfrm rot="20859284">
            <a:off x="1718785" y="3230622"/>
            <a:ext cx="154794" cy="3016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517F95-1C7A-46CF-C347-B26303DD13C3}"/>
              </a:ext>
            </a:extLst>
          </p:cNvPr>
          <p:cNvCxnSpPr>
            <a:cxnSpLocks/>
            <a:stCxn id="17" idx="2"/>
            <a:endCxn id="17" idx="7"/>
          </p:cNvCxnSpPr>
          <p:nvPr/>
        </p:nvCxnSpPr>
        <p:spPr>
          <a:xfrm flipV="1">
            <a:off x="1720437" y="3266485"/>
            <a:ext cx="104210" cy="130077"/>
          </a:xfrm>
          <a:prstGeom prst="line">
            <a:avLst/>
          </a:prstGeom>
          <a:solidFill>
            <a:srgbClr val="FF000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1B4087-DE36-B272-A81E-8C5F03C1EA75}"/>
              </a:ext>
            </a:extLst>
          </p:cNvPr>
          <p:cNvCxnSpPr>
            <a:cxnSpLocks/>
          </p:cNvCxnSpPr>
          <p:nvPr/>
        </p:nvCxnSpPr>
        <p:spPr>
          <a:xfrm flipV="1">
            <a:off x="1757567" y="3343575"/>
            <a:ext cx="104210" cy="130077"/>
          </a:xfrm>
          <a:prstGeom prst="line">
            <a:avLst/>
          </a:prstGeom>
          <a:solidFill>
            <a:srgbClr val="FF000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125CC9-8707-6B21-20FA-D561DFE37FCC}"/>
              </a:ext>
            </a:extLst>
          </p:cNvPr>
          <p:cNvSpPr txBox="1"/>
          <p:nvPr/>
        </p:nvSpPr>
        <p:spPr>
          <a:xfrm rot="16200000">
            <a:off x="-897885" y="3251347"/>
            <a:ext cx="4148014" cy="3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Novel tactile Corpuscles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70A026-AA53-A561-3D4E-20D67BC8928D}"/>
              </a:ext>
            </a:extLst>
          </p:cNvPr>
          <p:cNvSpPr/>
          <p:nvPr/>
        </p:nvSpPr>
        <p:spPr>
          <a:xfrm>
            <a:off x="1486628" y="1365461"/>
            <a:ext cx="2306056" cy="1484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2" name="Down Arrow Callout 21">
            <a:extLst>
              <a:ext uri="{FF2B5EF4-FFF2-40B4-BE49-F238E27FC236}">
                <a16:creationId xmlns:a16="http://schemas.microsoft.com/office/drawing/2014/main" id="{A2133120-572A-929A-8AF5-B88E5EE71302}"/>
              </a:ext>
            </a:extLst>
          </p:cNvPr>
          <p:cNvSpPr/>
          <p:nvPr/>
        </p:nvSpPr>
        <p:spPr>
          <a:xfrm>
            <a:off x="1486626" y="5005648"/>
            <a:ext cx="2340854" cy="751406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5F955A-6722-9F24-2261-52ADF6E2F710}"/>
              </a:ext>
            </a:extLst>
          </p:cNvPr>
          <p:cNvSpPr txBox="1"/>
          <p:nvPr/>
        </p:nvSpPr>
        <p:spPr>
          <a:xfrm>
            <a:off x="1956364" y="5031903"/>
            <a:ext cx="1391195" cy="38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tactile drive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3E775-FF35-FC45-D975-126799F301D5}"/>
              </a:ext>
            </a:extLst>
          </p:cNvPr>
          <p:cNvSpPr txBox="1"/>
          <p:nvPr/>
        </p:nvSpPr>
        <p:spPr>
          <a:xfrm>
            <a:off x="1784721" y="5783309"/>
            <a:ext cx="19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allodynia circuits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ADBC26-3651-86A8-A5BD-E80D31CE35B5}"/>
              </a:ext>
            </a:extLst>
          </p:cNvPr>
          <p:cNvSpPr txBox="1"/>
          <p:nvPr/>
        </p:nvSpPr>
        <p:spPr>
          <a:xfrm>
            <a:off x="1544082" y="2644874"/>
            <a:ext cx="768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chemeClr val="accent6"/>
                </a:solidFill>
              </a:rPr>
              <a:t>TrkB</a:t>
            </a:r>
            <a:r>
              <a:rPr lang="en-GB" sz="2000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189300-8072-3152-53E3-EE485BEC6953}"/>
              </a:ext>
            </a:extLst>
          </p:cNvPr>
          <p:cNvSpPr txBox="1"/>
          <p:nvPr/>
        </p:nvSpPr>
        <p:spPr>
          <a:xfrm>
            <a:off x="1516601" y="344185"/>
            <a:ext cx="4911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Conclusion</a:t>
            </a:r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653851-59BF-14E0-0D9B-8932BC567F6C}"/>
              </a:ext>
            </a:extLst>
          </p:cNvPr>
          <p:cNvSpPr txBox="1"/>
          <p:nvPr/>
        </p:nvSpPr>
        <p:spPr>
          <a:xfrm>
            <a:off x="4579551" y="3443798"/>
            <a:ext cx="5743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Our evidence suggests this occurs through a </a:t>
            </a:r>
            <a:r>
              <a:rPr lang="en-GB" sz="2400" b="1" dirty="0"/>
              <a:t>BDNF-</a:t>
            </a:r>
            <a:r>
              <a:rPr lang="en-GB" sz="2400" b="1" dirty="0" err="1"/>
              <a:t>TrkB</a:t>
            </a:r>
            <a:r>
              <a:rPr lang="en-GB" sz="2400" b="1" dirty="0"/>
              <a:t> dependent mechanism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4AEA7E-86D9-D108-1C62-98979A3D35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233" y="1551416"/>
            <a:ext cx="1975608" cy="19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2" grpId="0" animBg="1"/>
      <p:bldP spid="23" grpId="0"/>
      <p:bldP spid="24" grpId="0"/>
      <p:bldP spid="2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D982C-D433-119B-152B-B1EF92D1479F}"/>
              </a:ext>
            </a:extLst>
          </p:cNvPr>
          <p:cNvSpPr txBox="1"/>
          <p:nvPr/>
        </p:nvSpPr>
        <p:spPr>
          <a:xfrm>
            <a:off x="1090204" y="372037"/>
            <a:ext cx="10011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Acknowledgements</a:t>
            </a:r>
            <a:endParaRPr lang="en-GB" sz="1200" dirty="0"/>
          </a:p>
        </p:txBody>
      </p:sp>
      <p:pic>
        <p:nvPicPr>
          <p:cNvPr id="4" name="Picture 3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06CB130E-1EB4-D920-AF77-F7ED2B9EB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037" y="1885426"/>
            <a:ext cx="1260497" cy="1680882"/>
          </a:xfrm>
          <a:prstGeom prst="rect">
            <a:avLst/>
          </a:prstGeom>
        </p:spPr>
      </p:pic>
      <p:pic>
        <p:nvPicPr>
          <p:cNvPr id="6" name="Picture 5" descr="A person with short hair wearing a grey suit jacket&#10;&#10;Description automatically generated with low confidence">
            <a:extLst>
              <a:ext uri="{FF2B5EF4-FFF2-40B4-BE49-F238E27FC236}">
                <a16:creationId xmlns:a16="http://schemas.microsoft.com/office/drawing/2014/main" id="{AFD2B322-8732-7452-10C6-EBF611451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231" y="1891657"/>
            <a:ext cx="1512794" cy="1680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4AF271-B089-B3BF-58AB-6CDE45FD24B7}"/>
              </a:ext>
            </a:extLst>
          </p:cNvPr>
          <p:cNvSpPr txBox="1"/>
          <p:nvPr/>
        </p:nvSpPr>
        <p:spPr>
          <a:xfrm>
            <a:off x="5733819" y="1328414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Funding:</a:t>
            </a:r>
          </a:p>
        </p:txBody>
      </p:sp>
      <p:pic>
        <p:nvPicPr>
          <p:cNvPr id="8" name="Picture 6" descr="Home">
            <a:extLst>
              <a:ext uri="{FF2B5EF4-FFF2-40B4-BE49-F238E27FC236}">
                <a16:creationId xmlns:a16="http://schemas.microsoft.com/office/drawing/2014/main" id="{DBE15AF2-55FB-2CC7-1A85-187406DF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81" b="95238" l="599" r="98204">
                        <a14:foregroundMark x1="49701" y1="23333" x2="31138" y2="2381"/>
                        <a14:foregroundMark x1="15269" y1="3810" x2="15269" y2="3810"/>
                        <a14:foregroundMark x1="14970" y1="5238" x2="32335" y2="2381"/>
                        <a14:foregroundMark x1="14970" y1="3333" x2="2695" y2="30476"/>
                        <a14:foregroundMark x1="599" y1="80000" x2="15868" y2="94286"/>
                        <a14:foregroundMark x1="15868" y1="96190" x2="43713" y2="95238"/>
                        <a14:foregroundMark x1="47006" y1="92381" x2="89521" y2="65238"/>
                        <a14:foregroundMark x1="52994" y1="26190" x2="85329" y2="33333"/>
                        <a14:foregroundMark x1="63174" y1="33333" x2="70958" y2="33810"/>
                        <a14:foregroundMark x1="52695" y1="50476" x2="96108" y2="46667"/>
                        <a14:foregroundMark x1="52395" y1="58571" x2="84731" y2="58571"/>
                        <a14:foregroundMark x1="51796" y1="72857" x2="66766" y2="74286"/>
                        <a14:foregroundMark x1="87425" y1="44286" x2="98204" y2="45714"/>
                        <a14:foregroundMark x1="90419" y1="41905" x2="93114" y2="41905"/>
                        <a14:foregroundMark x1="94311" y1="44286" x2="97904" y2="44286"/>
                        <a14:backgroundMark x1="50299" y1="5238" x2="56287" y2="18095"/>
                        <a14:backgroundMark x1="56287" y1="18095" x2="99401" y2="3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1856" y="1725442"/>
            <a:ext cx="2428357" cy="15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BADA56-5D6D-5BD7-AB18-85BF01CF0AAF}"/>
              </a:ext>
            </a:extLst>
          </p:cNvPr>
          <p:cNvSpPr txBox="1"/>
          <p:nvPr/>
        </p:nvSpPr>
        <p:spPr>
          <a:xfrm>
            <a:off x="5733819" y="1725442"/>
            <a:ext cx="3095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Kirsten Wilson:</a:t>
            </a:r>
          </a:p>
          <a:p>
            <a:r>
              <a:rPr lang="en-GB" dirty="0"/>
              <a:t>Edinburgh Medical School: Biomedical Sciences International Career development PhD Studentship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053DA-A968-515A-B42A-23E8AB7817E5}"/>
              </a:ext>
            </a:extLst>
          </p:cNvPr>
          <p:cNvSpPr txBox="1"/>
          <p:nvPr/>
        </p:nvSpPr>
        <p:spPr>
          <a:xfrm>
            <a:off x="2995231" y="3680115"/>
            <a:ext cx="170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Carole </a:t>
            </a:r>
            <a:r>
              <a:rPr lang="en-US" sz="2000" dirty="0" err="1"/>
              <a:t>Torsney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E089A-3066-E05A-7A3F-E01D82A98DB4}"/>
              </a:ext>
            </a:extLst>
          </p:cNvPr>
          <p:cNvSpPr txBox="1"/>
          <p:nvPr/>
        </p:nvSpPr>
        <p:spPr>
          <a:xfrm>
            <a:off x="1090204" y="3680115"/>
            <a:ext cx="168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Kirsten Wilson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458C8-6586-7C3C-8D53-98CDF707ABED}"/>
              </a:ext>
            </a:extLst>
          </p:cNvPr>
          <p:cNvSpPr txBox="1"/>
          <p:nvPr/>
        </p:nvSpPr>
        <p:spPr>
          <a:xfrm>
            <a:off x="1090204" y="4312014"/>
            <a:ext cx="48398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Katarzyna Mazur</a:t>
            </a:r>
          </a:p>
          <a:p>
            <a:r>
              <a:rPr lang="en-US" sz="2000" dirty="0" err="1"/>
              <a:t>Atanaska</a:t>
            </a:r>
            <a:r>
              <a:rPr lang="en-US" sz="2000" dirty="0"/>
              <a:t> </a:t>
            </a:r>
            <a:r>
              <a:rPr lang="en-US" sz="2000" dirty="0" err="1"/>
              <a:t>Velichkova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Chunyi</a:t>
            </a:r>
            <a:r>
              <a:rPr lang="en-US" sz="2000" dirty="0"/>
              <a:t> Zhu</a:t>
            </a:r>
          </a:p>
          <a:p>
            <a:r>
              <a:rPr lang="en-US" sz="2000" dirty="0"/>
              <a:t>Anna Regan</a:t>
            </a:r>
          </a:p>
          <a:p>
            <a:pPr algn="l">
              <a:spcAft>
                <a:spcPts val="0"/>
              </a:spcAft>
            </a:pPr>
            <a:endParaRPr lang="en-GB" sz="18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200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Professor Lesley Colvin, University of Dundee</a:t>
            </a: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06F46-4FDF-85D8-2D74-C8ADBA8E4F49}"/>
              </a:ext>
            </a:extLst>
          </p:cNvPr>
          <p:cNvSpPr txBox="1"/>
          <p:nvPr/>
        </p:nvSpPr>
        <p:spPr>
          <a:xfrm>
            <a:off x="1225037" y="1179428"/>
            <a:ext cx="1629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Torsney</a:t>
            </a:r>
            <a:r>
              <a:rPr lang="en-US" sz="2400" b="1" dirty="0"/>
              <a:t> lab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44E13-A9AC-CA82-72DE-A401A161B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8946" y="3607165"/>
            <a:ext cx="1685093" cy="1680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3A554-7BCC-2933-2ABB-237142BFB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328" y="4152267"/>
            <a:ext cx="1596849" cy="9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2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ig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0"/>
          <a:stretch/>
        </p:blipFill>
        <p:spPr bwMode="auto">
          <a:xfrm>
            <a:off x="2338635" y="2210292"/>
            <a:ext cx="5191164" cy="43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09401" y="258027"/>
            <a:ext cx="9573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  <a:cs typeface="Times New Roman" pitchFamily="18" charset="0"/>
              </a:rPr>
              <a:t>Post-surgical pain symptoms: Hyperalgesia and allodynia</a:t>
            </a:r>
            <a:endParaRPr lang="en-US" altLang="en-US" dirty="0">
              <a:latin typeface="+mn-lt"/>
              <a:sym typeface="Symbol" pitchFamily="18" charset="2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87146" y="4853731"/>
            <a:ext cx="1056453" cy="2518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50" dirty="0"/>
              <a:t>surgical injury</a:t>
            </a:r>
            <a:endParaRPr lang="en-US" alt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7706806" y="5487624"/>
            <a:ext cx="3175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E.g. Tactile-evoked 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47C4D-1A22-39F3-30C8-93080E539870}"/>
              </a:ext>
            </a:extLst>
          </p:cNvPr>
          <p:cNvSpPr txBox="1"/>
          <p:nvPr/>
        </p:nvSpPr>
        <p:spPr>
          <a:xfrm>
            <a:off x="887583" y="897701"/>
            <a:ext cx="10633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Post-surgical pain is a significant clinical problem with more than 300 million surgeries performed worldwide each year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sz="1800" dirty="0"/>
              <a:t>30-80% of patients experience moderate or severe post-surgical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Clinical management is currently inadequate, common pain treatments ineffective or potential for abuse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553545" y="4853731"/>
            <a:ext cx="338566" cy="171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7A20AC-C82E-E993-7486-E181DF3C91F0}"/>
              </a:ext>
            </a:extLst>
          </p:cNvPr>
          <p:cNvSpPr/>
          <p:nvPr/>
        </p:nvSpPr>
        <p:spPr>
          <a:xfrm>
            <a:off x="2078181" y="5105585"/>
            <a:ext cx="9060873" cy="1483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2" grpId="0"/>
      <p:bldP spid="1024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060" y="4521230"/>
            <a:ext cx="3320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Home Office PPL/ Vet approval</a:t>
            </a:r>
          </a:p>
          <a:p>
            <a:r>
              <a:rPr lang="en-GB" sz="1600" dirty="0"/>
              <a:t>Under anaesthesia/aseptic conditions </a:t>
            </a:r>
          </a:p>
          <a:p>
            <a:r>
              <a:rPr lang="en-GB" sz="1600" dirty="0"/>
              <a:t>Skin + muscle incision</a:t>
            </a:r>
          </a:p>
          <a:p>
            <a:r>
              <a:rPr lang="en-GB" sz="1600" dirty="0"/>
              <a:t>Suture + skin glue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137" y="308866"/>
            <a:ext cx="10696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Rodent </a:t>
            </a:r>
            <a:r>
              <a:rPr lang="en-GB" sz="3200" dirty="0" err="1">
                <a:cs typeface="Arial" panose="020B0604020202020204" pitchFamily="34" charset="0"/>
              </a:rPr>
              <a:t>hindpaw</a:t>
            </a:r>
            <a:r>
              <a:rPr lang="en-GB" sz="3200" dirty="0">
                <a:cs typeface="Arial" panose="020B0604020202020204" pitchFamily="34" charset="0"/>
              </a:rPr>
              <a:t> surgical incision model </a:t>
            </a:r>
          </a:p>
          <a:p>
            <a:r>
              <a:rPr lang="en-GB" sz="2000" dirty="0">
                <a:cs typeface="Arial" panose="020B0604020202020204" pitchFamily="34" charset="0"/>
              </a:rPr>
              <a:t>Brennan et al. 1996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1103" y="1922329"/>
            <a:ext cx="3239004" cy="2598901"/>
          </a:xfrm>
          <a:prstGeom prst="rect">
            <a:avLst/>
          </a:prstGeom>
          <a:noFill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18E8B87-3C6B-A905-7516-F5B8E43A1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13"/>
          <a:stretch/>
        </p:blipFill>
        <p:spPr>
          <a:xfrm>
            <a:off x="6299353" y="2126848"/>
            <a:ext cx="3761544" cy="42036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77D4DAC-AF3E-297A-CA85-D50B26290F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798" y="2003790"/>
            <a:ext cx="1581108" cy="1527006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210FA9C1-7ED0-B12A-6927-60DCDC61EB9F}"/>
              </a:ext>
            </a:extLst>
          </p:cNvPr>
          <p:cNvSpPr/>
          <p:nvPr/>
        </p:nvSpPr>
        <p:spPr>
          <a:xfrm>
            <a:off x="7055025" y="1417938"/>
            <a:ext cx="202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Tactile-evoked pain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91FD4B7-34B7-7ABF-227F-DDE94B8F7803}"/>
              </a:ext>
            </a:extLst>
          </p:cNvPr>
          <p:cNvSpPr txBox="1"/>
          <p:nvPr/>
        </p:nvSpPr>
        <p:spPr>
          <a:xfrm>
            <a:off x="6793062" y="178727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Paintbrush stroking assay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04D1B-311D-77C1-7A04-4320ACD76C61}"/>
              </a:ext>
            </a:extLst>
          </p:cNvPr>
          <p:cNvSpPr txBox="1"/>
          <p:nvPr/>
        </p:nvSpPr>
        <p:spPr>
          <a:xfrm>
            <a:off x="8919501" y="6468920"/>
            <a:ext cx="32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Kirsten Wilson, unpublished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DBD45-31AD-A791-D03B-0DBBD5CFAC2B}"/>
              </a:ext>
            </a:extLst>
          </p:cNvPr>
          <p:cNvSpPr txBox="1"/>
          <p:nvPr/>
        </p:nvSpPr>
        <p:spPr>
          <a:xfrm>
            <a:off x="11493419" y="609958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8B924-CDE1-F882-193D-DE9DE8A2AB11}"/>
              </a:ext>
            </a:extLst>
          </p:cNvPr>
          <p:cNvSpPr txBox="1"/>
          <p:nvPr/>
        </p:nvSpPr>
        <p:spPr>
          <a:xfrm>
            <a:off x="7720528" y="5812322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Post-surgical 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06E23-53E1-B995-660A-FA6FF5DEF64B}"/>
              </a:ext>
            </a:extLst>
          </p:cNvPr>
          <p:cNvSpPr/>
          <p:nvPr/>
        </p:nvSpPr>
        <p:spPr>
          <a:xfrm>
            <a:off x="2244434" y="2006823"/>
            <a:ext cx="193964" cy="168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5" grpId="0"/>
      <p:bldP spid="107" grpId="0"/>
      <p:bldP spid="14" grpId="0"/>
      <p:bldP spid="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ABB194-CCC3-E7F3-785E-6A7454ACBC8A}"/>
              </a:ext>
            </a:extLst>
          </p:cNvPr>
          <p:cNvSpPr txBox="1"/>
          <p:nvPr/>
        </p:nvSpPr>
        <p:spPr>
          <a:xfrm>
            <a:off x="433137" y="308866"/>
            <a:ext cx="1069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Post-surgical pain: mechanisms</a:t>
            </a:r>
            <a:endParaRPr lang="en-GB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31F17-6067-B82D-DD1C-990C5457F94C}"/>
              </a:ext>
            </a:extLst>
          </p:cNvPr>
          <p:cNvSpPr/>
          <p:nvPr/>
        </p:nvSpPr>
        <p:spPr>
          <a:xfrm>
            <a:off x="2593342" y="893641"/>
            <a:ext cx="216024" cy="235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6ED505-7747-8395-2E1F-010E0ADBC748}"/>
              </a:ext>
            </a:extLst>
          </p:cNvPr>
          <p:cNvGrpSpPr/>
          <p:nvPr/>
        </p:nvGrpSpPr>
        <p:grpSpPr>
          <a:xfrm>
            <a:off x="1062537" y="1523109"/>
            <a:ext cx="4177260" cy="4036995"/>
            <a:chOff x="3647728" y="1707966"/>
            <a:chExt cx="4177260" cy="4036995"/>
          </a:xfrm>
        </p:grpSpPr>
        <p:sp>
          <p:nvSpPr>
            <p:cNvPr id="7" name="Rounded Rectangle 61">
              <a:extLst>
                <a:ext uri="{FF2B5EF4-FFF2-40B4-BE49-F238E27FC236}">
                  <a16:creationId xmlns:a16="http://schemas.microsoft.com/office/drawing/2014/main" id="{41610A34-CC1F-9B37-7F1C-C69CFFF24665}"/>
                </a:ext>
              </a:extLst>
            </p:cNvPr>
            <p:cNvSpPr/>
            <p:nvPr/>
          </p:nvSpPr>
          <p:spPr>
            <a:xfrm>
              <a:off x="5464349" y="2279265"/>
              <a:ext cx="2360639" cy="34619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1DF57C-F2BB-2C08-608A-F28C05D1E102}"/>
                </a:ext>
              </a:extLst>
            </p:cNvPr>
            <p:cNvSpPr/>
            <p:nvPr/>
          </p:nvSpPr>
          <p:spPr>
            <a:xfrm>
              <a:off x="6090986" y="2408020"/>
              <a:ext cx="588945" cy="420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B64983-7294-371B-1ABA-C17FC4A90D55}"/>
                </a:ext>
              </a:extLst>
            </p:cNvPr>
            <p:cNvCxnSpPr>
              <a:stCxn id="8" idx="6"/>
            </p:cNvCxnSpPr>
            <p:nvPr/>
          </p:nvCxnSpPr>
          <p:spPr>
            <a:xfrm flipV="1">
              <a:off x="6679931" y="2618357"/>
              <a:ext cx="419167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55316B-346B-35DA-161B-2B4E1115587D}"/>
                </a:ext>
              </a:extLst>
            </p:cNvPr>
            <p:cNvCxnSpPr/>
            <p:nvPr/>
          </p:nvCxnSpPr>
          <p:spPr>
            <a:xfrm flipH="1" flipV="1">
              <a:off x="7099098" y="1707966"/>
              <a:ext cx="0" cy="90510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867447-1F83-1A54-BB3B-37298A3A2F17}"/>
                </a:ext>
              </a:extLst>
            </p:cNvPr>
            <p:cNvGrpSpPr/>
            <p:nvPr/>
          </p:nvGrpSpPr>
          <p:grpSpPr>
            <a:xfrm>
              <a:off x="6241442" y="2958073"/>
              <a:ext cx="288032" cy="591295"/>
              <a:chOff x="7041764" y="3028408"/>
              <a:chExt cx="393815" cy="80845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4987F34-5F4F-1546-A5A7-2F92002FDDBE}"/>
                  </a:ext>
                </a:extLst>
              </p:cNvPr>
              <p:cNvSpPr/>
              <p:nvPr/>
            </p:nvSpPr>
            <p:spPr>
              <a:xfrm>
                <a:off x="7041764" y="3452214"/>
                <a:ext cx="393815" cy="384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1F33D6B-D9F6-44D5-F5C2-9EAB433F0C07}"/>
                  </a:ext>
                </a:extLst>
              </p:cNvPr>
              <p:cNvCxnSpPr/>
              <p:nvPr/>
            </p:nvCxnSpPr>
            <p:spPr>
              <a:xfrm flipV="1">
                <a:off x="7248128" y="3040881"/>
                <a:ext cx="0" cy="38811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C7D1E3C-1206-7465-BCB0-19D20963EAA5}"/>
                  </a:ext>
                </a:extLst>
              </p:cNvPr>
              <p:cNvSpPr/>
              <p:nvPr/>
            </p:nvSpPr>
            <p:spPr>
              <a:xfrm>
                <a:off x="7191266" y="3028408"/>
                <a:ext cx="112040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752028-8B28-D57E-35FC-C429502BA702}"/>
                </a:ext>
              </a:extLst>
            </p:cNvPr>
            <p:cNvGrpSpPr/>
            <p:nvPr/>
          </p:nvGrpSpPr>
          <p:grpSpPr>
            <a:xfrm>
              <a:off x="6248358" y="3672964"/>
              <a:ext cx="288032" cy="591295"/>
              <a:chOff x="7041764" y="3028408"/>
              <a:chExt cx="393815" cy="80845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6507393-AE62-BCF7-AC8C-8A12C85EC85D}"/>
                  </a:ext>
                </a:extLst>
              </p:cNvPr>
              <p:cNvSpPr/>
              <p:nvPr/>
            </p:nvSpPr>
            <p:spPr>
              <a:xfrm>
                <a:off x="7041764" y="3452214"/>
                <a:ext cx="393815" cy="384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29BD5B-4CF3-77A2-FF01-0505769783C4}"/>
                  </a:ext>
                </a:extLst>
              </p:cNvPr>
              <p:cNvCxnSpPr/>
              <p:nvPr/>
            </p:nvCxnSpPr>
            <p:spPr>
              <a:xfrm flipV="1">
                <a:off x="7248128" y="3040881"/>
                <a:ext cx="0" cy="38811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F347EE6-E4AA-0AB8-2AC2-BF588E53F136}"/>
                  </a:ext>
                </a:extLst>
              </p:cNvPr>
              <p:cNvSpPr/>
              <p:nvPr/>
            </p:nvSpPr>
            <p:spPr>
              <a:xfrm>
                <a:off x="7191266" y="3028408"/>
                <a:ext cx="112040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ED3767-1937-425C-069E-E8E0A830B1E6}"/>
                </a:ext>
              </a:extLst>
            </p:cNvPr>
            <p:cNvGrpSpPr/>
            <p:nvPr/>
          </p:nvGrpSpPr>
          <p:grpSpPr>
            <a:xfrm>
              <a:off x="6235002" y="4382882"/>
              <a:ext cx="288032" cy="591295"/>
              <a:chOff x="7041764" y="3028408"/>
              <a:chExt cx="393815" cy="80845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C8A7262-4DF6-926A-E3EB-E0C42CA4FA63}"/>
                  </a:ext>
                </a:extLst>
              </p:cNvPr>
              <p:cNvSpPr/>
              <p:nvPr/>
            </p:nvSpPr>
            <p:spPr>
              <a:xfrm>
                <a:off x="7041764" y="3452214"/>
                <a:ext cx="393815" cy="3846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BF53032-7DAB-3397-FE89-2F2A19DE1877}"/>
                  </a:ext>
                </a:extLst>
              </p:cNvPr>
              <p:cNvCxnSpPr/>
              <p:nvPr/>
            </p:nvCxnSpPr>
            <p:spPr>
              <a:xfrm flipV="1">
                <a:off x="7248128" y="3040881"/>
                <a:ext cx="0" cy="38811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1FF094D-8D9A-1303-06F3-9E8C5625FB9B}"/>
                  </a:ext>
                </a:extLst>
              </p:cNvPr>
              <p:cNvSpPr/>
              <p:nvPr/>
            </p:nvSpPr>
            <p:spPr>
              <a:xfrm>
                <a:off x="7191266" y="3028408"/>
                <a:ext cx="112040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E108C9-561F-1E4F-244D-ED5B1BD59387}"/>
                </a:ext>
              </a:extLst>
            </p:cNvPr>
            <p:cNvGrpSpPr/>
            <p:nvPr/>
          </p:nvGrpSpPr>
          <p:grpSpPr>
            <a:xfrm>
              <a:off x="4613046" y="5050248"/>
              <a:ext cx="1602033" cy="419580"/>
              <a:chOff x="5482156" y="4863061"/>
              <a:chExt cx="1602033" cy="41958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AD7FE10-07BF-2B42-4467-D19AEC3BBDB5}"/>
                  </a:ext>
                </a:extLst>
              </p:cNvPr>
              <p:cNvGrpSpPr/>
              <p:nvPr/>
            </p:nvGrpSpPr>
            <p:grpSpPr>
              <a:xfrm rot="3963315">
                <a:off x="6202399" y="4289746"/>
                <a:ext cx="161547" cy="1602033"/>
                <a:chOff x="5269240" y="4659263"/>
                <a:chExt cx="81945" cy="1449123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73F77B6-94D7-3F6E-5B92-713F163E82CD}"/>
                    </a:ext>
                  </a:extLst>
                </p:cNvPr>
                <p:cNvCxnSpPr/>
                <p:nvPr/>
              </p:nvCxnSpPr>
              <p:spPr>
                <a:xfrm flipV="1">
                  <a:off x="5310828" y="4668386"/>
                  <a:ext cx="0" cy="144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C5C2E20-57DF-1B8E-F70D-2244FEFC6A90}"/>
                    </a:ext>
                  </a:extLst>
                </p:cNvPr>
                <p:cNvSpPr/>
                <p:nvPr/>
              </p:nvSpPr>
              <p:spPr>
                <a:xfrm>
                  <a:off x="5269240" y="4659263"/>
                  <a:ext cx="81945" cy="334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" name="Rounded Rectangle 45">
                <a:extLst>
                  <a:ext uri="{FF2B5EF4-FFF2-40B4-BE49-F238E27FC236}">
                    <a16:creationId xmlns:a16="http://schemas.microsoft.com/office/drawing/2014/main" id="{B3BD1301-F3B7-84BF-1B71-EF6B984BCC64}"/>
                  </a:ext>
                </a:extLst>
              </p:cNvPr>
              <p:cNvSpPr/>
              <p:nvPr/>
            </p:nvSpPr>
            <p:spPr>
              <a:xfrm rot="20163315">
                <a:off x="6393429" y="4863061"/>
                <a:ext cx="477637" cy="14759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ounded Rectangle 46">
                <a:extLst>
                  <a:ext uri="{FF2B5EF4-FFF2-40B4-BE49-F238E27FC236}">
                    <a16:creationId xmlns:a16="http://schemas.microsoft.com/office/drawing/2014/main" id="{7B635EB3-C976-DA8D-0027-DC2202431A41}"/>
                  </a:ext>
                </a:extLst>
              </p:cNvPr>
              <p:cNvSpPr/>
              <p:nvPr/>
            </p:nvSpPr>
            <p:spPr>
              <a:xfrm rot="20163315">
                <a:off x="5820360" y="5135051"/>
                <a:ext cx="477637" cy="14759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27566D-5D2C-D50D-EC4D-FE78B0307A57}"/>
                </a:ext>
              </a:extLst>
            </p:cNvPr>
            <p:cNvSpPr txBox="1"/>
            <p:nvPr/>
          </p:nvSpPr>
          <p:spPr>
            <a:xfrm>
              <a:off x="3647728" y="4844997"/>
              <a:ext cx="1700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  <a:r>
                <a:rPr lang="en-GB" dirty="0">
                  <a:sym typeface="Symbol" panose="05050102010706020507" pitchFamily="18" charset="2"/>
                </a:rPr>
                <a:t> ‘touch’ fibre</a:t>
              </a:r>
              <a:endParaRPr lang="en-GB" dirty="0"/>
            </a:p>
            <a:p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37FC36-D754-400D-EC78-E47097BDAFAD}"/>
                </a:ext>
              </a:extLst>
            </p:cNvPr>
            <p:cNvSpPr txBox="1"/>
            <p:nvPr/>
          </p:nvSpPr>
          <p:spPr>
            <a:xfrm>
              <a:off x="7106276" y="1841837"/>
              <a:ext cx="706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8B7EE2-F600-5366-EE00-8426BC85BFB4}"/>
                </a:ext>
              </a:extLst>
            </p:cNvPr>
            <p:cNvSpPr txBox="1"/>
            <p:nvPr/>
          </p:nvSpPr>
          <p:spPr>
            <a:xfrm flipH="1">
              <a:off x="6464741" y="5314074"/>
              <a:ext cx="11671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/>
                <a:t>spinal cord dorsal horn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EA34A01-B8FD-98B5-7DAF-1BB09CF38A86}"/>
              </a:ext>
            </a:extLst>
          </p:cNvPr>
          <p:cNvSpPr txBox="1"/>
          <p:nvPr/>
        </p:nvSpPr>
        <p:spPr>
          <a:xfrm rot="16200000">
            <a:off x="3287459" y="3529876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spinal allodynia circuit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E8DE75-9504-4AA4-BC28-63F4ABF730C3}"/>
              </a:ext>
            </a:extLst>
          </p:cNvPr>
          <p:cNvSpPr/>
          <p:nvPr/>
        </p:nvSpPr>
        <p:spPr>
          <a:xfrm>
            <a:off x="806194" y="4231462"/>
            <a:ext cx="2046899" cy="148755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0F1B1867-B45C-2788-14C5-9A9E8DEA8520}"/>
              </a:ext>
            </a:extLst>
          </p:cNvPr>
          <p:cNvSpPr/>
          <p:nvPr/>
        </p:nvSpPr>
        <p:spPr>
          <a:xfrm>
            <a:off x="5314864" y="2611355"/>
            <a:ext cx="540157" cy="28432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CE80AB-8A19-1EA5-3B86-1F68BDF1287D}"/>
              </a:ext>
            </a:extLst>
          </p:cNvPr>
          <p:cNvSpPr txBox="1"/>
          <p:nvPr/>
        </p:nvSpPr>
        <p:spPr>
          <a:xfrm>
            <a:off x="5227240" y="3976877"/>
            <a:ext cx="223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ym typeface="Symbol" panose="05050102010706020507" pitchFamily="18" charset="2"/>
              </a:rPr>
              <a:t>Allodynia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47C917-B5F5-1C83-2A60-FE5A9865EFDF}"/>
              </a:ext>
            </a:extLst>
          </p:cNvPr>
          <p:cNvSpPr/>
          <p:nvPr/>
        </p:nvSpPr>
        <p:spPr>
          <a:xfrm>
            <a:off x="7931952" y="1433332"/>
            <a:ext cx="2772834" cy="1465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subset of tactile sensory afferents that drive the cross talk not known</a:t>
            </a:r>
            <a:endParaRPr lang="en-GB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9BC7DC-0AA5-E595-77BC-146CCC815F55}"/>
              </a:ext>
            </a:extLst>
          </p:cNvPr>
          <p:cNvSpPr/>
          <p:nvPr/>
        </p:nvSpPr>
        <p:spPr>
          <a:xfrm>
            <a:off x="7456084" y="5820213"/>
            <a:ext cx="3609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study skin innervation and structure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038091-FE67-95D8-C6DF-97E89A5B607E}"/>
              </a:ext>
            </a:extLst>
          </p:cNvPr>
          <p:cNvGrpSpPr/>
          <p:nvPr/>
        </p:nvGrpSpPr>
        <p:grpSpPr>
          <a:xfrm>
            <a:off x="8324173" y="3201620"/>
            <a:ext cx="1876191" cy="2255052"/>
            <a:chOff x="860478" y="2846124"/>
            <a:chExt cx="1398294" cy="17075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00A314E-5E3C-1757-E9EE-6098B3F1E0A7}"/>
                </a:ext>
              </a:extLst>
            </p:cNvPr>
            <p:cNvGrpSpPr/>
            <p:nvPr/>
          </p:nvGrpSpPr>
          <p:grpSpPr>
            <a:xfrm>
              <a:off x="860478" y="2846124"/>
              <a:ext cx="1398294" cy="1707540"/>
              <a:chOff x="793630" y="607884"/>
              <a:chExt cx="1398294" cy="170754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3A5B0A1-7D59-EAF8-255B-79F47104C077}"/>
                  </a:ext>
                </a:extLst>
              </p:cNvPr>
              <p:cNvGrpSpPr/>
              <p:nvPr/>
            </p:nvGrpSpPr>
            <p:grpSpPr>
              <a:xfrm>
                <a:off x="793630" y="607884"/>
                <a:ext cx="654422" cy="1705959"/>
                <a:chOff x="793630" y="607884"/>
                <a:chExt cx="1977338" cy="5154561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0A1BC04-D656-609D-42B9-E1DC7AB7BE19}"/>
                    </a:ext>
                  </a:extLst>
                </p:cNvPr>
                <p:cNvGrpSpPr/>
                <p:nvPr/>
              </p:nvGrpSpPr>
              <p:grpSpPr>
                <a:xfrm>
                  <a:off x="793630" y="886162"/>
                  <a:ext cx="1977338" cy="4876283"/>
                  <a:chOff x="793630" y="886162"/>
                  <a:chExt cx="1977338" cy="4876283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E317AEB8-1FFD-4510-1C1F-733B09E40247}"/>
                      </a:ext>
                    </a:extLst>
                  </p:cNvPr>
                  <p:cNvGrpSpPr/>
                  <p:nvPr/>
                </p:nvGrpSpPr>
                <p:grpSpPr>
                  <a:xfrm>
                    <a:off x="793630" y="886162"/>
                    <a:ext cx="1977338" cy="4598024"/>
                    <a:chOff x="793630" y="886162"/>
                    <a:chExt cx="1977338" cy="4598024"/>
                  </a:xfrm>
                </p:grpSpPr>
                <p:sp>
                  <p:nvSpPr>
                    <p:cNvPr id="81" name="Freeform 80">
                      <a:extLst>
                        <a:ext uri="{FF2B5EF4-FFF2-40B4-BE49-F238E27FC236}">
                          <a16:creationId xmlns:a16="http://schemas.microsoft.com/office/drawing/2014/main" id="{A3C90A5F-91AE-5325-40E3-05A5D1E15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630" y="886162"/>
                      <a:ext cx="1977338" cy="4598024"/>
                    </a:xfrm>
                    <a:custGeom>
                      <a:avLst/>
                      <a:gdLst>
                        <a:gd name="connsiteX0" fmla="*/ 232913 w 1977338"/>
                        <a:gd name="connsiteY0" fmla="*/ 942638 h 4598024"/>
                        <a:gd name="connsiteX1" fmla="*/ 69012 w 1977338"/>
                        <a:gd name="connsiteY1" fmla="*/ 1037529 h 4598024"/>
                        <a:gd name="connsiteX2" fmla="*/ 43132 w 1977338"/>
                        <a:gd name="connsiteY2" fmla="*/ 1158298 h 4598024"/>
                        <a:gd name="connsiteX3" fmla="*/ 43132 w 1977338"/>
                        <a:gd name="connsiteY3" fmla="*/ 1313574 h 4598024"/>
                        <a:gd name="connsiteX4" fmla="*/ 51759 w 1977338"/>
                        <a:gd name="connsiteY4" fmla="*/ 1339453 h 4598024"/>
                        <a:gd name="connsiteX5" fmla="*/ 0 w 1977338"/>
                        <a:gd name="connsiteY5" fmla="*/ 1477476 h 4598024"/>
                        <a:gd name="connsiteX6" fmla="*/ 51759 w 1977338"/>
                        <a:gd name="connsiteY6" fmla="*/ 1805280 h 4598024"/>
                        <a:gd name="connsiteX7" fmla="*/ 155276 w 1977338"/>
                        <a:gd name="connsiteY7" fmla="*/ 2020940 h 4598024"/>
                        <a:gd name="connsiteX8" fmla="*/ 120770 w 1977338"/>
                        <a:gd name="connsiteY8" fmla="*/ 2029566 h 4598024"/>
                        <a:gd name="connsiteX9" fmla="*/ 112144 w 1977338"/>
                        <a:gd name="connsiteY9" fmla="*/ 2124457 h 4598024"/>
                        <a:gd name="connsiteX10" fmla="*/ 163902 w 1977338"/>
                        <a:gd name="connsiteY10" fmla="*/ 2245227 h 4598024"/>
                        <a:gd name="connsiteX11" fmla="*/ 353683 w 1977338"/>
                        <a:gd name="connsiteY11" fmla="*/ 2435008 h 4598024"/>
                        <a:gd name="connsiteX12" fmla="*/ 405442 w 1977338"/>
                        <a:gd name="connsiteY12" fmla="*/ 2702427 h 4598024"/>
                        <a:gd name="connsiteX13" fmla="*/ 405442 w 1977338"/>
                        <a:gd name="connsiteY13" fmla="*/ 2762812 h 4598024"/>
                        <a:gd name="connsiteX14" fmla="*/ 560717 w 1977338"/>
                        <a:gd name="connsiteY14" fmla="*/ 3159627 h 4598024"/>
                        <a:gd name="connsiteX15" fmla="*/ 560717 w 1977338"/>
                        <a:gd name="connsiteY15" fmla="*/ 3539189 h 4598024"/>
                        <a:gd name="connsiteX16" fmla="*/ 638355 w 1977338"/>
                        <a:gd name="connsiteY16" fmla="*/ 3780729 h 4598024"/>
                        <a:gd name="connsiteX17" fmla="*/ 655608 w 1977338"/>
                        <a:gd name="connsiteY17" fmla="*/ 3953257 h 4598024"/>
                        <a:gd name="connsiteX18" fmla="*/ 879895 w 1977338"/>
                        <a:gd name="connsiteY18" fmla="*/ 4539853 h 4598024"/>
                        <a:gd name="connsiteX19" fmla="*/ 1121434 w 1977338"/>
                        <a:gd name="connsiteY19" fmla="*/ 4496721 h 4598024"/>
                        <a:gd name="connsiteX20" fmla="*/ 1457864 w 1977338"/>
                        <a:gd name="connsiteY20" fmla="*/ 3832487 h 4598024"/>
                        <a:gd name="connsiteX21" fmla="*/ 1587261 w 1977338"/>
                        <a:gd name="connsiteY21" fmla="*/ 3151000 h 4598024"/>
                        <a:gd name="connsiteX22" fmla="*/ 1595887 w 1977338"/>
                        <a:gd name="connsiteY22" fmla="*/ 2952593 h 4598024"/>
                        <a:gd name="connsiteX23" fmla="*/ 1647645 w 1977338"/>
                        <a:gd name="connsiteY23" fmla="*/ 2736932 h 4598024"/>
                        <a:gd name="connsiteX24" fmla="*/ 1699404 w 1977338"/>
                        <a:gd name="connsiteY24" fmla="*/ 2616163 h 4598024"/>
                        <a:gd name="connsiteX25" fmla="*/ 1777042 w 1977338"/>
                        <a:gd name="connsiteY25" fmla="*/ 2426381 h 4598024"/>
                        <a:gd name="connsiteX26" fmla="*/ 1811547 w 1977338"/>
                        <a:gd name="connsiteY26" fmla="*/ 2262480 h 4598024"/>
                        <a:gd name="connsiteX27" fmla="*/ 1802921 w 1977338"/>
                        <a:gd name="connsiteY27" fmla="*/ 2176215 h 4598024"/>
                        <a:gd name="connsiteX28" fmla="*/ 1854679 w 1977338"/>
                        <a:gd name="connsiteY28" fmla="*/ 2055446 h 4598024"/>
                        <a:gd name="connsiteX29" fmla="*/ 1837427 w 1977338"/>
                        <a:gd name="connsiteY29" fmla="*/ 1900170 h 4598024"/>
                        <a:gd name="connsiteX30" fmla="*/ 1932317 w 1977338"/>
                        <a:gd name="connsiteY30" fmla="*/ 1796653 h 4598024"/>
                        <a:gd name="connsiteX31" fmla="*/ 1923691 w 1977338"/>
                        <a:gd name="connsiteY31" fmla="*/ 1632751 h 4598024"/>
                        <a:gd name="connsiteX32" fmla="*/ 1975449 w 1977338"/>
                        <a:gd name="connsiteY32" fmla="*/ 1503355 h 4598024"/>
                        <a:gd name="connsiteX33" fmla="*/ 1846053 w 1977338"/>
                        <a:gd name="connsiteY33" fmla="*/ 1382585 h 4598024"/>
                        <a:gd name="connsiteX34" fmla="*/ 1647645 w 1977338"/>
                        <a:gd name="connsiteY34" fmla="*/ 1425717 h 4598024"/>
                        <a:gd name="connsiteX35" fmla="*/ 1587261 w 1977338"/>
                        <a:gd name="connsiteY35" fmla="*/ 1546487 h 4598024"/>
                        <a:gd name="connsiteX36" fmla="*/ 1544128 w 1977338"/>
                        <a:gd name="connsiteY36" fmla="*/ 1693136 h 4598024"/>
                        <a:gd name="connsiteX37" fmla="*/ 1518249 w 1977338"/>
                        <a:gd name="connsiteY37" fmla="*/ 1831159 h 4598024"/>
                        <a:gd name="connsiteX38" fmla="*/ 1457864 w 1977338"/>
                        <a:gd name="connsiteY38" fmla="*/ 1684510 h 4598024"/>
                        <a:gd name="connsiteX39" fmla="*/ 1466491 w 1977338"/>
                        <a:gd name="connsiteY39" fmla="*/ 1529234 h 4598024"/>
                        <a:gd name="connsiteX40" fmla="*/ 1475117 w 1977338"/>
                        <a:gd name="connsiteY40" fmla="*/ 1348080 h 4598024"/>
                        <a:gd name="connsiteX41" fmla="*/ 1440612 w 1977338"/>
                        <a:gd name="connsiteY41" fmla="*/ 1253189 h 4598024"/>
                        <a:gd name="connsiteX42" fmla="*/ 1492370 w 1977338"/>
                        <a:gd name="connsiteY42" fmla="*/ 1097913 h 4598024"/>
                        <a:gd name="connsiteX43" fmla="*/ 1595887 w 1977338"/>
                        <a:gd name="connsiteY43" fmla="*/ 977144 h 4598024"/>
                        <a:gd name="connsiteX44" fmla="*/ 1604513 w 1977338"/>
                        <a:gd name="connsiteY44" fmla="*/ 778736 h 4598024"/>
                        <a:gd name="connsiteX45" fmla="*/ 1708030 w 1977338"/>
                        <a:gd name="connsiteY45" fmla="*/ 588955 h 4598024"/>
                        <a:gd name="connsiteX46" fmla="*/ 1708030 w 1977338"/>
                        <a:gd name="connsiteY46" fmla="*/ 450932 h 4598024"/>
                        <a:gd name="connsiteX47" fmla="*/ 1708030 w 1977338"/>
                        <a:gd name="connsiteY47" fmla="*/ 166261 h 4598024"/>
                        <a:gd name="connsiteX48" fmla="*/ 1440612 w 1977338"/>
                        <a:gd name="connsiteY48" fmla="*/ 209393 h 4598024"/>
                        <a:gd name="connsiteX49" fmla="*/ 1371600 w 1977338"/>
                        <a:gd name="connsiteY49" fmla="*/ 88623 h 4598024"/>
                        <a:gd name="connsiteX50" fmla="*/ 1285336 w 1977338"/>
                        <a:gd name="connsiteY50" fmla="*/ 45491 h 4598024"/>
                        <a:gd name="connsiteX51" fmla="*/ 1035170 w 1977338"/>
                        <a:gd name="connsiteY51" fmla="*/ 131755 h 4598024"/>
                        <a:gd name="connsiteX52" fmla="*/ 957532 w 1977338"/>
                        <a:gd name="connsiteY52" fmla="*/ 209393 h 4598024"/>
                        <a:gd name="connsiteX53" fmla="*/ 948906 w 1977338"/>
                        <a:gd name="connsiteY53" fmla="*/ 321536 h 4598024"/>
                        <a:gd name="connsiteX54" fmla="*/ 966159 w 1977338"/>
                        <a:gd name="connsiteY54" fmla="*/ 356042 h 4598024"/>
                        <a:gd name="connsiteX55" fmla="*/ 845389 w 1977338"/>
                        <a:gd name="connsiteY55" fmla="*/ 580329 h 4598024"/>
                        <a:gd name="connsiteX56" fmla="*/ 828136 w 1977338"/>
                        <a:gd name="connsiteY56" fmla="*/ 209393 h 4598024"/>
                        <a:gd name="connsiteX57" fmla="*/ 759125 w 1977338"/>
                        <a:gd name="connsiteY57" fmla="*/ 10985 h 4598024"/>
                        <a:gd name="connsiteX58" fmla="*/ 603849 w 1977338"/>
                        <a:gd name="connsiteY58" fmla="*/ 36864 h 4598024"/>
                        <a:gd name="connsiteX59" fmla="*/ 474453 w 1977338"/>
                        <a:gd name="connsiteY59" fmla="*/ 131755 h 4598024"/>
                        <a:gd name="connsiteX60" fmla="*/ 379562 w 1977338"/>
                        <a:gd name="connsiteY60" fmla="*/ 425053 h 4598024"/>
                        <a:gd name="connsiteX61" fmla="*/ 345057 w 1977338"/>
                        <a:gd name="connsiteY61" fmla="*/ 502691 h 4598024"/>
                        <a:gd name="connsiteX62" fmla="*/ 284672 w 1977338"/>
                        <a:gd name="connsiteY62" fmla="*/ 709725 h 4598024"/>
                        <a:gd name="connsiteX63" fmla="*/ 301925 w 1977338"/>
                        <a:gd name="connsiteY63" fmla="*/ 882253 h 4598024"/>
                        <a:gd name="connsiteX64" fmla="*/ 232913 w 1977338"/>
                        <a:gd name="connsiteY64" fmla="*/ 942638 h 4598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</a:cxnLst>
                      <a:rect l="l" t="t" r="r" b="b"/>
                      <a:pathLst>
                        <a:path w="1977338" h="4598024">
                          <a:moveTo>
                            <a:pt x="232913" y="942638"/>
                          </a:moveTo>
                          <a:cubicBezTo>
                            <a:pt x="194094" y="968517"/>
                            <a:pt x="100642" y="1001586"/>
                            <a:pt x="69012" y="1037529"/>
                          </a:cubicBezTo>
                          <a:cubicBezTo>
                            <a:pt x="37382" y="1073472"/>
                            <a:pt x="47445" y="1112291"/>
                            <a:pt x="43132" y="1158298"/>
                          </a:cubicBezTo>
                          <a:cubicBezTo>
                            <a:pt x="38819" y="1204306"/>
                            <a:pt x="41694" y="1283382"/>
                            <a:pt x="43132" y="1313574"/>
                          </a:cubicBezTo>
                          <a:cubicBezTo>
                            <a:pt x="44570" y="1343766"/>
                            <a:pt x="58948" y="1312136"/>
                            <a:pt x="51759" y="1339453"/>
                          </a:cubicBezTo>
                          <a:cubicBezTo>
                            <a:pt x="44570" y="1366770"/>
                            <a:pt x="0" y="1399838"/>
                            <a:pt x="0" y="1477476"/>
                          </a:cubicBezTo>
                          <a:cubicBezTo>
                            <a:pt x="0" y="1555114"/>
                            <a:pt x="25880" y="1714703"/>
                            <a:pt x="51759" y="1805280"/>
                          </a:cubicBezTo>
                          <a:cubicBezTo>
                            <a:pt x="77638" y="1895857"/>
                            <a:pt x="143774" y="1983559"/>
                            <a:pt x="155276" y="2020940"/>
                          </a:cubicBezTo>
                          <a:cubicBezTo>
                            <a:pt x="166778" y="2058321"/>
                            <a:pt x="127959" y="2012313"/>
                            <a:pt x="120770" y="2029566"/>
                          </a:cubicBezTo>
                          <a:cubicBezTo>
                            <a:pt x="113581" y="2046819"/>
                            <a:pt x="104955" y="2088514"/>
                            <a:pt x="112144" y="2124457"/>
                          </a:cubicBezTo>
                          <a:cubicBezTo>
                            <a:pt x="119333" y="2160400"/>
                            <a:pt x="123646" y="2193469"/>
                            <a:pt x="163902" y="2245227"/>
                          </a:cubicBezTo>
                          <a:cubicBezTo>
                            <a:pt x="204158" y="2296985"/>
                            <a:pt x="313426" y="2358808"/>
                            <a:pt x="353683" y="2435008"/>
                          </a:cubicBezTo>
                          <a:cubicBezTo>
                            <a:pt x="393940" y="2511208"/>
                            <a:pt x="396816" y="2647793"/>
                            <a:pt x="405442" y="2702427"/>
                          </a:cubicBezTo>
                          <a:cubicBezTo>
                            <a:pt x="414069" y="2757061"/>
                            <a:pt x="379563" y="2686612"/>
                            <a:pt x="405442" y="2762812"/>
                          </a:cubicBezTo>
                          <a:cubicBezTo>
                            <a:pt x="431321" y="2839012"/>
                            <a:pt x="534838" y="3030231"/>
                            <a:pt x="560717" y="3159627"/>
                          </a:cubicBezTo>
                          <a:cubicBezTo>
                            <a:pt x="586596" y="3289023"/>
                            <a:pt x="547777" y="3435672"/>
                            <a:pt x="560717" y="3539189"/>
                          </a:cubicBezTo>
                          <a:cubicBezTo>
                            <a:pt x="573657" y="3642706"/>
                            <a:pt x="622540" y="3711718"/>
                            <a:pt x="638355" y="3780729"/>
                          </a:cubicBezTo>
                          <a:cubicBezTo>
                            <a:pt x="654170" y="3849740"/>
                            <a:pt x="615351" y="3826736"/>
                            <a:pt x="655608" y="3953257"/>
                          </a:cubicBezTo>
                          <a:cubicBezTo>
                            <a:pt x="695865" y="4079778"/>
                            <a:pt x="802257" y="4449276"/>
                            <a:pt x="879895" y="4539853"/>
                          </a:cubicBezTo>
                          <a:cubicBezTo>
                            <a:pt x="957533" y="4630430"/>
                            <a:pt x="1025106" y="4614615"/>
                            <a:pt x="1121434" y="4496721"/>
                          </a:cubicBezTo>
                          <a:cubicBezTo>
                            <a:pt x="1217762" y="4378827"/>
                            <a:pt x="1380226" y="4056774"/>
                            <a:pt x="1457864" y="3832487"/>
                          </a:cubicBezTo>
                          <a:cubicBezTo>
                            <a:pt x="1535502" y="3608200"/>
                            <a:pt x="1564257" y="3297649"/>
                            <a:pt x="1587261" y="3151000"/>
                          </a:cubicBezTo>
                          <a:cubicBezTo>
                            <a:pt x="1610265" y="3004351"/>
                            <a:pt x="1585823" y="3021604"/>
                            <a:pt x="1595887" y="2952593"/>
                          </a:cubicBezTo>
                          <a:cubicBezTo>
                            <a:pt x="1605951" y="2883582"/>
                            <a:pt x="1630392" y="2793004"/>
                            <a:pt x="1647645" y="2736932"/>
                          </a:cubicBezTo>
                          <a:cubicBezTo>
                            <a:pt x="1664898" y="2680860"/>
                            <a:pt x="1677838" y="2667921"/>
                            <a:pt x="1699404" y="2616163"/>
                          </a:cubicBezTo>
                          <a:cubicBezTo>
                            <a:pt x="1720970" y="2564405"/>
                            <a:pt x="1758351" y="2485328"/>
                            <a:pt x="1777042" y="2426381"/>
                          </a:cubicBezTo>
                          <a:cubicBezTo>
                            <a:pt x="1795733" y="2367434"/>
                            <a:pt x="1807234" y="2304174"/>
                            <a:pt x="1811547" y="2262480"/>
                          </a:cubicBezTo>
                          <a:cubicBezTo>
                            <a:pt x="1815860" y="2220786"/>
                            <a:pt x="1795732" y="2210721"/>
                            <a:pt x="1802921" y="2176215"/>
                          </a:cubicBezTo>
                          <a:cubicBezTo>
                            <a:pt x="1810110" y="2141709"/>
                            <a:pt x="1848928" y="2101454"/>
                            <a:pt x="1854679" y="2055446"/>
                          </a:cubicBezTo>
                          <a:cubicBezTo>
                            <a:pt x="1860430" y="2009439"/>
                            <a:pt x="1824487" y="1943302"/>
                            <a:pt x="1837427" y="1900170"/>
                          </a:cubicBezTo>
                          <a:cubicBezTo>
                            <a:pt x="1850367" y="1857038"/>
                            <a:pt x="1917940" y="1841223"/>
                            <a:pt x="1932317" y="1796653"/>
                          </a:cubicBezTo>
                          <a:cubicBezTo>
                            <a:pt x="1946694" y="1752083"/>
                            <a:pt x="1916502" y="1681634"/>
                            <a:pt x="1923691" y="1632751"/>
                          </a:cubicBezTo>
                          <a:cubicBezTo>
                            <a:pt x="1930880" y="1583868"/>
                            <a:pt x="1988389" y="1545049"/>
                            <a:pt x="1975449" y="1503355"/>
                          </a:cubicBezTo>
                          <a:cubicBezTo>
                            <a:pt x="1962509" y="1461661"/>
                            <a:pt x="1900687" y="1395525"/>
                            <a:pt x="1846053" y="1382585"/>
                          </a:cubicBezTo>
                          <a:cubicBezTo>
                            <a:pt x="1791419" y="1369645"/>
                            <a:pt x="1690777" y="1398400"/>
                            <a:pt x="1647645" y="1425717"/>
                          </a:cubicBezTo>
                          <a:cubicBezTo>
                            <a:pt x="1604513" y="1453034"/>
                            <a:pt x="1604514" y="1501917"/>
                            <a:pt x="1587261" y="1546487"/>
                          </a:cubicBezTo>
                          <a:cubicBezTo>
                            <a:pt x="1570008" y="1591057"/>
                            <a:pt x="1555630" y="1645691"/>
                            <a:pt x="1544128" y="1693136"/>
                          </a:cubicBezTo>
                          <a:cubicBezTo>
                            <a:pt x="1532626" y="1740581"/>
                            <a:pt x="1532626" y="1832597"/>
                            <a:pt x="1518249" y="1831159"/>
                          </a:cubicBezTo>
                          <a:cubicBezTo>
                            <a:pt x="1503872" y="1829721"/>
                            <a:pt x="1466490" y="1734831"/>
                            <a:pt x="1457864" y="1684510"/>
                          </a:cubicBezTo>
                          <a:cubicBezTo>
                            <a:pt x="1449238" y="1634189"/>
                            <a:pt x="1463615" y="1585306"/>
                            <a:pt x="1466491" y="1529234"/>
                          </a:cubicBezTo>
                          <a:cubicBezTo>
                            <a:pt x="1469367" y="1473162"/>
                            <a:pt x="1479430" y="1394088"/>
                            <a:pt x="1475117" y="1348080"/>
                          </a:cubicBezTo>
                          <a:cubicBezTo>
                            <a:pt x="1470804" y="1302073"/>
                            <a:pt x="1437737" y="1294883"/>
                            <a:pt x="1440612" y="1253189"/>
                          </a:cubicBezTo>
                          <a:cubicBezTo>
                            <a:pt x="1443487" y="1211495"/>
                            <a:pt x="1466491" y="1143921"/>
                            <a:pt x="1492370" y="1097913"/>
                          </a:cubicBezTo>
                          <a:cubicBezTo>
                            <a:pt x="1518249" y="1051906"/>
                            <a:pt x="1577197" y="1030340"/>
                            <a:pt x="1595887" y="977144"/>
                          </a:cubicBezTo>
                          <a:cubicBezTo>
                            <a:pt x="1614577" y="923948"/>
                            <a:pt x="1585823" y="843434"/>
                            <a:pt x="1604513" y="778736"/>
                          </a:cubicBezTo>
                          <a:cubicBezTo>
                            <a:pt x="1623203" y="714038"/>
                            <a:pt x="1690777" y="643589"/>
                            <a:pt x="1708030" y="588955"/>
                          </a:cubicBezTo>
                          <a:cubicBezTo>
                            <a:pt x="1725283" y="534321"/>
                            <a:pt x="1708030" y="450932"/>
                            <a:pt x="1708030" y="450932"/>
                          </a:cubicBezTo>
                          <a:cubicBezTo>
                            <a:pt x="1708030" y="380483"/>
                            <a:pt x="1752600" y="206517"/>
                            <a:pt x="1708030" y="166261"/>
                          </a:cubicBezTo>
                          <a:cubicBezTo>
                            <a:pt x="1663460" y="126004"/>
                            <a:pt x="1496684" y="222333"/>
                            <a:pt x="1440612" y="209393"/>
                          </a:cubicBezTo>
                          <a:cubicBezTo>
                            <a:pt x="1384540" y="196453"/>
                            <a:pt x="1397479" y="115940"/>
                            <a:pt x="1371600" y="88623"/>
                          </a:cubicBezTo>
                          <a:cubicBezTo>
                            <a:pt x="1345721" y="61306"/>
                            <a:pt x="1341408" y="38302"/>
                            <a:pt x="1285336" y="45491"/>
                          </a:cubicBezTo>
                          <a:cubicBezTo>
                            <a:pt x="1229264" y="52680"/>
                            <a:pt x="1089804" y="104438"/>
                            <a:pt x="1035170" y="131755"/>
                          </a:cubicBezTo>
                          <a:cubicBezTo>
                            <a:pt x="980536" y="159072"/>
                            <a:pt x="971909" y="177763"/>
                            <a:pt x="957532" y="209393"/>
                          </a:cubicBezTo>
                          <a:cubicBezTo>
                            <a:pt x="943155" y="241023"/>
                            <a:pt x="947468" y="297094"/>
                            <a:pt x="948906" y="321536"/>
                          </a:cubicBezTo>
                          <a:cubicBezTo>
                            <a:pt x="950344" y="345977"/>
                            <a:pt x="983412" y="312910"/>
                            <a:pt x="966159" y="356042"/>
                          </a:cubicBezTo>
                          <a:cubicBezTo>
                            <a:pt x="948906" y="399174"/>
                            <a:pt x="868393" y="604770"/>
                            <a:pt x="845389" y="580329"/>
                          </a:cubicBezTo>
                          <a:cubicBezTo>
                            <a:pt x="822385" y="555887"/>
                            <a:pt x="842513" y="304284"/>
                            <a:pt x="828136" y="209393"/>
                          </a:cubicBezTo>
                          <a:cubicBezTo>
                            <a:pt x="813759" y="114502"/>
                            <a:pt x="796506" y="39740"/>
                            <a:pt x="759125" y="10985"/>
                          </a:cubicBezTo>
                          <a:cubicBezTo>
                            <a:pt x="721744" y="-17770"/>
                            <a:pt x="651294" y="16736"/>
                            <a:pt x="603849" y="36864"/>
                          </a:cubicBezTo>
                          <a:cubicBezTo>
                            <a:pt x="556404" y="56992"/>
                            <a:pt x="511834" y="67057"/>
                            <a:pt x="474453" y="131755"/>
                          </a:cubicBezTo>
                          <a:cubicBezTo>
                            <a:pt x="437072" y="196453"/>
                            <a:pt x="401128" y="363231"/>
                            <a:pt x="379562" y="425053"/>
                          </a:cubicBezTo>
                          <a:cubicBezTo>
                            <a:pt x="357996" y="486875"/>
                            <a:pt x="360872" y="455246"/>
                            <a:pt x="345057" y="502691"/>
                          </a:cubicBezTo>
                          <a:cubicBezTo>
                            <a:pt x="329242" y="550136"/>
                            <a:pt x="291861" y="646465"/>
                            <a:pt x="284672" y="709725"/>
                          </a:cubicBezTo>
                          <a:cubicBezTo>
                            <a:pt x="277483" y="772985"/>
                            <a:pt x="316302" y="839121"/>
                            <a:pt x="301925" y="882253"/>
                          </a:cubicBezTo>
                          <a:cubicBezTo>
                            <a:pt x="287548" y="925385"/>
                            <a:pt x="271732" y="916759"/>
                            <a:pt x="232913" y="942638"/>
                          </a:cubicBezTo>
                          <a:close/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81">
                      <a:extLst>
                        <a:ext uri="{FF2B5EF4-FFF2-40B4-BE49-F238E27FC236}">
                          <a16:creationId xmlns:a16="http://schemas.microsoft.com/office/drawing/2014/main" id="{235A49E4-8AC0-FB49-E131-BDABB8006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4181" y="1748562"/>
                      <a:ext cx="259521" cy="986012"/>
                    </a:xfrm>
                    <a:custGeom>
                      <a:avLst/>
                      <a:gdLst>
                        <a:gd name="connsiteX0" fmla="*/ 0 w 259521"/>
                        <a:gd name="connsiteY0" fmla="*/ 2600 h 986012"/>
                        <a:gd name="connsiteX1" fmla="*/ 155276 w 259521"/>
                        <a:gd name="connsiteY1" fmla="*/ 37106 h 986012"/>
                        <a:gd name="connsiteX2" fmla="*/ 250166 w 259521"/>
                        <a:gd name="connsiteY2" fmla="*/ 261393 h 986012"/>
                        <a:gd name="connsiteX3" fmla="*/ 250166 w 259521"/>
                        <a:gd name="connsiteY3" fmla="*/ 408042 h 986012"/>
                        <a:gd name="connsiteX4" fmla="*/ 198408 w 259521"/>
                        <a:gd name="connsiteY4" fmla="*/ 589196 h 986012"/>
                        <a:gd name="connsiteX5" fmla="*/ 189781 w 259521"/>
                        <a:gd name="connsiteY5" fmla="*/ 796230 h 986012"/>
                        <a:gd name="connsiteX6" fmla="*/ 241540 w 259521"/>
                        <a:gd name="connsiteY6" fmla="*/ 934253 h 986012"/>
                        <a:gd name="connsiteX7" fmla="*/ 241540 w 259521"/>
                        <a:gd name="connsiteY7" fmla="*/ 986012 h 986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9521" h="986012">
                          <a:moveTo>
                            <a:pt x="0" y="2600"/>
                          </a:moveTo>
                          <a:cubicBezTo>
                            <a:pt x="56791" y="-1713"/>
                            <a:pt x="113582" y="-6026"/>
                            <a:pt x="155276" y="37106"/>
                          </a:cubicBezTo>
                          <a:cubicBezTo>
                            <a:pt x="196970" y="80238"/>
                            <a:pt x="234351" y="199570"/>
                            <a:pt x="250166" y="261393"/>
                          </a:cubicBezTo>
                          <a:cubicBezTo>
                            <a:pt x="265981" y="323216"/>
                            <a:pt x="258792" y="353408"/>
                            <a:pt x="250166" y="408042"/>
                          </a:cubicBezTo>
                          <a:cubicBezTo>
                            <a:pt x="241540" y="462676"/>
                            <a:pt x="208472" y="524498"/>
                            <a:pt x="198408" y="589196"/>
                          </a:cubicBezTo>
                          <a:cubicBezTo>
                            <a:pt x="188344" y="653894"/>
                            <a:pt x="182592" y="738720"/>
                            <a:pt x="189781" y="796230"/>
                          </a:cubicBezTo>
                          <a:cubicBezTo>
                            <a:pt x="196970" y="853740"/>
                            <a:pt x="232914" y="902623"/>
                            <a:pt x="241540" y="934253"/>
                          </a:cubicBezTo>
                          <a:cubicBezTo>
                            <a:pt x="250166" y="965883"/>
                            <a:pt x="245853" y="975947"/>
                            <a:pt x="241540" y="986012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3" name="Freeform 82">
                      <a:extLst>
                        <a:ext uri="{FF2B5EF4-FFF2-40B4-BE49-F238E27FC236}">
                          <a16:creationId xmlns:a16="http://schemas.microsoft.com/office/drawing/2014/main" id="{09BEE08A-B39C-E2F6-B26F-C50C32AAAC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5543" y="1494083"/>
                      <a:ext cx="122487" cy="508958"/>
                    </a:xfrm>
                    <a:custGeom>
                      <a:avLst/>
                      <a:gdLst>
                        <a:gd name="connsiteX0" fmla="*/ 62102 w 122487"/>
                        <a:gd name="connsiteY0" fmla="*/ 0 h 508958"/>
                        <a:gd name="connsiteX1" fmla="*/ 1717 w 122487"/>
                        <a:gd name="connsiteY1" fmla="*/ 77637 h 508958"/>
                        <a:gd name="connsiteX2" fmla="*/ 18970 w 122487"/>
                        <a:gd name="connsiteY2" fmla="*/ 232913 h 508958"/>
                        <a:gd name="connsiteX3" fmla="*/ 44849 w 122487"/>
                        <a:gd name="connsiteY3" fmla="*/ 379562 h 508958"/>
                        <a:gd name="connsiteX4" fmla="*/ 27597 w 122487"/>
                        <a:gd name="connsiteY4" fmla="*/ 396815 h 508958"/>
                        <a:gd name="connsiteX5" fmla="*/ 122487 w 122487"/>
                        <a:gd name="connsiteY5" fmla="*/ 508958 h 508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2487" h="508958">
                          <a:moveTo>
                            <a:pt x="62102" y="0"/>
                          </a:moveTo>
                          <a:cubicBezTo>
                            <a:pt x="35504" y="19409"/>
                            <a:pt x="8906" y="38818"/>
                            <a:pt x="1717" y="77637"/>
                          </a:cubicBezTo>
                          <a:cubicBezTo>
                            <a:pt x="-5472" y="116456"/>
                            <a:pt x="11781" y="182592"/>
                            <a:pt x="18970" y="232913"/>
                          </a:cubicBezTo>
                          <a:cubicBezTo>
                            <a:pt x="26159" y="283234"/>
                            <a:pt x="43411" y="352245"/>
                            <a:pt x="44849" y="379562"/>
                          </a:cubicBezTo>
                          <a:cubicBezTo>
                            <a:pt x="46287" y="406879"/>
                            <a:pt x="14657" y="375249"/>
                            <a:pt x="27597" y="396815"/>
                          </a:cubicBezTo>
                          <a:cubicBezTo>
                            <a:pt x="40537" y="418381"/>
                            <a:pt x="81512" y="463669"/>
                            <a:pt x="122487" y="508958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Freeform 83">
                      <a:extLst>
                        <a:ext uri="{FF2B5EF4-FFF2-40B4-BE49-F238E27FC236}">
                          <a16:creationId xmlns:a16="http://schemas.microsoft.com/office/drawing/2014/main" id="{495D2BA6-C014-2A39-14AE-17CCB2FB45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6438" y="1104181"/>
                      <a:ext cx="323356" cy="879894"/>
                    </a:xfrm>
                    <a:custGeom>
                      <a:avLst/>
                      <a:gdLst>
                        <a:gd name="connsiteX0" fmla="*/ 301924 w 323356"/>
                        <a:gd name="connsiteY0" fmla="*/ 0 h 879894"/>
                        <a:gd name="connsiteX1" fmla="*/ 319177 w 323356"/>
                        <a:gd name="connsiteY1" fmla="*/ 163902 h 879894"/>
                        <a:gd name="connsiteX2" fmla="*/ 232913 w 323356"/>
                        <a:gd name="connsiteY2" fmla="*/ 370936 h 879894"/>
                        <a:gd name="connsiteX3" fmla="*/ 0 w 323356"/>
                        <a:gd name="connsiteY3" fmla="*/ 879894 h 879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3356" h="879894">
                          <a:moveTo>
                            <a:pt x="301924" y="0"/>
                          </a:moveTo>
                          <a:cubicBezTo>
                            <a:pt x="316301" y="51039"/>
                            <a:pt x="330679" y="102079"/>
                            <a:pt x="319177" y="163902"/>
                          </a:cubicBezTo>
                          <a:cubicBezTo>
                            <a:pt x="307675" y="225725"/>
                            <a:pt x="286109" y="251604"/>
                            <a:pt x="232913" y="370936"/>
                          </a:cubicBezTo>
                          <a:cubicBezTo>
                            <a:pt x="179717" y="490268"/>
                            <a:pt x="89858" y="685081"/>
                            <a:pt x="0" y="879894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Freeform 84">
                      <a:extLst>
                        <a:ext uri="{FF2B5EF4-FFF2-40B4-BE49-F238E27FC236}">
                          <a16:creationId xmlns:a16="http://schemas.microsoft.com/office/drawing/2014/main" id="{0E6696D4-ED7E-EDAF-E277-1F927B91D2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26" y="1979794"/>
                      <a:ext cx="871268" cy="219942"/>
                    </a:xfrm>
                    <a:custGeom>
                      <a:avLst/>
                      <a:gdLst>
                        <a:gd name="connsiteX0" fmla="*/ 0 w 871268"/>
                        <a:gd name="connsiteY0" fmla="*/ 99172 h 219942"/>
                        <a:gd name="connsiteX1" fmla="*/ 120770 w 871268"/>
                        <a:gd name="connsiteY1" fmla="*/ 133678 h 219942"/>
                        <a:gd name="connsiteX2" fmla="*/ 232914 w 871268"/>
                        <a:gd name="connsiteY2" fmla="*/ 56040 h 219942"/>
                        <a:gd name="connsiteX3" fmla="*/ 345057 w 871268"/>
                        <a:gd name="connsiteY3" fmla="*/ 56040 h 219942"/>
                        <a:gd name="connsiteX4" fmla="*/ 388189 w 871268"/>
                        <a:gd name="connsiteY4" fmla="*/ 4281 h 219942"/>
                        <a:gd name="connsiteX5" fmla="*/ 569344 w 871268"/>
                        <a:gd name="connsiteY5" fmla="*/ 21534 h 219942"/>
                        <a:gd name="connsiteX6" fmla="*/ 629729 w 871268"/>
                        <a:gd name="connsiteY6" fmla="*/ 168183 h 219942"/>
                        <a:gd name="connsiteX7" fmla="*/ 776378 w 871268"/>
                        <a:gd name="connsiteY7" fmla="*/ 159557 h 219942"/>
                        <a:gd name="connsiteX8" fmla="*/ 871268 w 871268"/>
                        <a:gd name="connsiteY8" fmla="*/ 219942 h 219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71268" h="219942">
                          <a:moveTo>
                            <a:pt x="0" y="99172"/>
                          </a:moveTo>
                          <a:cubicBezTo>
                            <a:pt x="40975" y="120019"/>
                            <a:pt x="81951" y="140867"/>
                            <a:pt x="120770" y="133678"/>
                          </a:cubicBezTo>
                          <a:cubicBezTo>
                            <a:pt x="159589" y="126489"/>
                            <a:pt x="195533" y="68980"/>
                            <a:pt x="232914" y="56040"/>
                          </a:cubicBezTo>
                          <a:cubicBezTo>
                            <a:pt x="270295" y="43100"/>
                            <a:pt x="319178" y="64666"/>
                            <a:pt x="345057" y="56040"/>
                          </a:cubicBezTo>
                          <a:cubicBezTo>
                            <a:pt x="370936" y="47413"/>
                            <a:pt x="350808" y="10032"/>
                            <a:pt x="388189" y="4281"/>
                          </a:cubicBezTo>
                          <a:cubicBezTo>
                            <a:pt x="425570" y="-1470"/>
                            <a:pt x="529087" y="-5783"/>
                            <a:pt x="569344" y="21534"/>
                          </a:cubicBezTo>
                          <a:cubicBezTo>
                            <a:pt x="609601" y="48851"/>
                            <a:pt x="595223" y="145179"/>
                            <a:pt x="629729" y="168183"/>
                          </a:cubicBezTo>
                          <a:cubicBezTo>
                            <a:pt x="664235" y="191187"/>
                            <a:pt x="736122" y="150931"/>
                            <a:pt x="776378" y="159557"/>
                          </a:cubicBezTo>
                          <a:cubicBezTo>
                            <a:pt x="816634" y="168183"/>
                            <a:pt x="843951" y="194062"/>
                            <a:pt x="871268" y="219942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01E26F1A-5459-8AA1-3BDF-BFED4624D92D}"/>
                      </a:ext>
                    </a:extLst>
                  </p:cNvPr>
                  <p:cNvSpPr/>
                  <p:nvPr/>
                </p:nvSpPr>
                <p:spPr>
                  <a:xfrm>
                    <a:off x="974785" y="3165894"/>
                    <a:ext cx="147278" cy="2458529"/>
                  </a:xfrm>
                  <a:custGeom>
                    <a:avLst/>
                    <a:gdLst>
                      <a:gd name="connsiteX0" fmla="*/ 0 w 147278"/>
                      <a:gd name="connsiteY0" fmla="*/ 0 h 2458529"/>
                      <a:gd name="connsiteX1" fmla="*/ 69011 w 147278"/>
                      <a:gd name="connsiteY1" fmla="*/ 577970 h 2458529"/>
                      <a:gd name="connsiteX2" fmla="*/ 129396 w 147278"/>
                      <a:gd name="connsiteY2" fmla="*/ 1354348 h 2458529"/>
                      <a:gd name="connsiteX3" fmla="*/ 146649 w 147278"/>
                      <a:gd name="connsiteY3" fmla="*/ 1880559 h 2458529"/>
                      <a:gd name="connsiteX4" fmla="*/ 112143 w 147278"/>
                      <a:gd name="connsiteY4" fmla="*/ 2458529 h 2458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78" h="2458529">
                        <a:moveTo>
                          <a:pt x="0" y="0"/>
                        </a:moveTo>
                        <a:cubicBezTo>
                          <a:pt x="23722" y="176122"/>
                          <a:pt x="47445" y="352245"/>
                          <a:pt x="69011" y="577970"/>
                        </a:cubicBezTo>
                        <a:cubicBezTo>
                          <a:pt x="90577" y="803695"/>
                          <a:pt x="116456" y="1137250"/>
                          <a:pt x="129396" y="1354348"/>
                        </a:cubicBezTo>
                        <a:cubicBezTo>
                          <a:pt x="142336" y="1571446"/>
                          <a:pt x="149525" y="1696529"/>
                          <a:pt x="146649" y="1880559"/>
                        </a:cubicBezTo>
                        <a:cubicBezTo>
                          <a:pt x="143774" y="2064589"/>
                          <a:pt x="127958" y="2261559"/>
                          <a:pt x="112143" y="2458529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152C767E-A815-A3EA-A76B-EB4FE3090065}"/>
                      </a:ext>
                    </a:extLst>
                  </p:cNvPr>
                  <p:cNvSpPr/>
                  <p:nvPr/>
                </p:nvSpPr>
                <p:spPr>
                  <a:xfrm>
                    <a:off x="2329083" y="3424687"/>
                    <a:ext cx="207083" cy="2337758"/>
                  </a:xfrm>
                  <a:custGeom>
                    <a:avLst/>
                    <a:gdLst>
                      <a:gd name="connsiteX0" fmla="*/ 207083 w 207083"/>
                      <a:gd name="connsiteY0" fmla="*/ 0 h 2337758"/>
                      <a:gd name="connsiteX1" fmla="*/ 155325 w 207083"/>
                      <a:gd name="connsiteY1" fmla="*/ 569343 h 2337758"/>
                      <a:gd name="connsiteX2" fmla="*/ 69060 w 207083"/>
                      <a:gd name="connsiteY2" fmla="*/ 836762 h 2337758"/>
                      <a:gd name="connsiteX3" fmla="*/ 43181 w 207083"/>
                      <a:gd name="connsiteY3" fmla="*/ 1164566 h 2337758"/>
                      <a:gd name="connsiteX4" fmla="*/ 43181 w 207083"/>
                      <a:gd name="connsiteY4" fmla="*/ 1371600 h 2337758"/>
                      <a:gd name="connsiteX5" fmla="*/ 49 w 207083"/>
                      <a:gd name="connsiteY5" fmla="*/ 1595887 h 2337758"/>
                      <a:gd name="connsiteX6" fmla="*/ 34555 w 207083"/>
                      <a:gd name="connsiteY6" fmla="*/ 2035834 h 2337758"/>
                      <a:gd name="connsiteX7" fmla="*/ 34555 w 207083"/>
                      <a:gd name="connsiteY7" fmla="*/ 2337758 h 233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083" h="2337758">
                        <a:moveTo>
                          <a:pt x="207083" y="0"/>
                        </a:moveTo>
                        <a:cubicBezTo>
                          <a:pt x="192706" y="214941"/>
                          <a:pt x="178329" y="429883"/>
                          <a:pt x="155325" y="569343"/>
                        </a:cubicBezTo>
                        <a:cubicBezTo>
                          <a:pt x="132321" y="708803"/>
                          <a:pt x="87751" y="737558"/>
                          <a:pt x="69060" y="836762"/>
                        </a:cubicBezTo>
                        <a:cubicBezTo>
                          <a:pt x="50369" y="935966"/>
                          <a:pt x="47494" y="1075426"/>
                          <a:pt x="43181" y="1164566"/>
                        </a:cubicBezTo>
                        <a:cubicBezTo>
                          <a:pt x="38868" y="1253706"/>
                          <a:pt x="50370" y="1299713"/>
                          <a:pt x="43181" y="1371600"/>
                        </a:cubicBezTo>
                        <a:cubicBezTo>
                          <a:pt x="35992" y="1443487"/>
                          <a:pt x="1487" y="1485181"/>
                          <a:pt x="49" y="1595887"/>
                        </a:cubicBezTo>
                        <a:cubicBezTo>
                          <a:pt x="-1389" y="1706593"/>
                          <a:pt x="28804" y="1912189"/>
                          <a:pt x="34555" y="2035834"/>
                        </a:cubicBezTo>
                        <a:cubicBezTo>
                          <a:pt x="40306" y="2159479"/>
                          <a:pt x="37430" y="2248618"/>
                          <a:pt x="34555" y="2337758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372BBB71-6985-B70C-97C3-DDFB5A10AB38}"/>
                    </a:ext>
                  </a:extLst>
                </p:cNvPr>
                <p:cNvSpPr/>
                <p:nvPr/>
              </p:nvSpPr>
              <p:spPr>
                <a:xfrm>
                  <a:off x="841816" y="1699384"/>
                  <a:ext cx="153794" cy="189801"/>
                </a:xfrm>
                <a:custGeom>
                  <a:avLst/>
                  <a:gdLst>
                    <a:gd name="connsiteX0" fmla="*/ 12199 w 153794"/>
                    <a:gd name="connsiteY0" fmla="*/ 189801 h 189801"/>
                    <a:gd name="connsiteX1" fmla="*/ 3573 w 153794"/>
                    <a:gd name="connsiteY1" fmla="*/ 103537 h 189801"/>
                    <a:gd name="connsiteX2" fmla="*/ 63958 w 153794"/>
                    <a:gd name="connsiteY2" fmla="*/ 20 h 189801"/>
                    <a:gd name="connsiteX3" fmla="*/ 89837 w 153794"/>
                    <a:gd name="connsiteY3" fmla="*/ 112163 h 189801"/>
                    <a:gd name="connsiteX4" fmla="*/ 150222 w 153794"/>
                    <a:gd name="connsiteY4" fmla="*/ 129416 h 189801"/>
                    <a:gd name="connsiteX5" fmla="*/ 141595 w 153794"/>
                    <a:gd name="connsiteY5" fmla="*/ 138042 h 18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794" h="189801">
                      <a:moveTo>
                        <a:pt x="12199" y="189801"/>
                      </a:moveTo>
                      <a:cubicBezTo>
                        <a:pt x="3573" y="162484"/>
                        <a:pt x="-5053" y="135167"/>
                        <a:pt x="3573" y="103537"/>
                      </a:cubicBezTo>
                      <a:cubicBezTo>
                        <a:pt x="12199" y="71907"/>
                        <a:pt x="49581" y="-1418"/>
                        <a:pt x="63958" y="20"/>
                      </a:cubicBezTo>
                      <a:cubicBezTo>
                        <a:pt x="78335" y="1458"/>
                        <a:pt x="75460" y="90597"/>
                        <a:pt x="89837" y="112163"/>
                      </a:cubicBezTo>
                      <a:cubicBezTo>
                        <a:pt x="104214" y="133729"/>
                        <a:pt x="141596" y="125103"/>
                        <a:pt x="150222" y="129416"/>
                      </a:cubicBezTo>
                      <a:cubicBezTo>
                        <a:pt x="158848" y="133729"/>
                        <a:pt x="150221" y="135885"/>
                        <a:pt x="141595" y="13804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B7FAD9F8-0C60-FE71-A97A-9988AE66F8AD}"/>
                    </a:ext>
                  </a:extLst>
                </p:cNvPr>
                <p:cNvSpPr/>
                <p:nvPr/>
              </p:nvSpPr>
              <p:spPr>
                <a:xfrm>
                  <a:off x="1224204" y="654260"/>
                  <a:ext cx="199476" cy="398163"/>
                </a:xfrm>
                <a:custGeom>
                  <a:avLst/>
                  <a:gdLst>
                    <a:gd name="connsiteX0" fmla="*/ 26626 w 199476"/>
                    <a:gd name="connsiteY0" fmla="*/ 398163 h 398163"/>
                    <a:gd name="connsiteX1" fmla="*/ 747 w 199476"/>
                    <a:gd name="connsiteY1" fmla="*/ 251514 h 398163"/>
                    <a:gd name="connsiteX2" fmla="*/ 52505 w 199476"/>
                    <a:gd name="connsiteY2" fmla="*/ 113491 h 398163"/>
                    <a:gd name="connsiteX3" fmla="*/ 130143 w 199476"/>
                    <a:gd name="connsiteY3" fmla="*/ 35853 h 398163"/>
                    <a:gd name="connsiteX4" fmla="*/ 199154 w 199476"/>
                    <a:gd name="connsiteY4" fmla="*/ 1348 h 398163"/>
                    <a:gd name="connsiteX5" fmla="*/ 156022 w 199476"/>
                    <a:gd name="connsiteY5" fmla="*/ 78985 h 398163"/>
                    <a:gd name="connsiteX6" fmla="*/ 156022 w 199476"/>
                    <a:gd name="connsiteY6" fmla="*/ 199755 h 398163"/>
                    <a:gd name="connsiteX7" fmla="*/ 181902 w 199476"/>
                    <a:gd name="connsiteY7" fmla="*/ 251514 h 39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9476" h="398163">
                      <a:moveTo>
                        <a:pt x="26626" y="398163"/>
                      </a:moveTo>
                      <a:cubicBezTo>
                        <a:pt x="11530" y="348561"/>
                        <a:pt x="-3566" y="298959"/>
                        <a:pt x="747" y="251514"/>
                      </a:cubicBezTo>
                      <a:cubicBezTo>
                        <a:pt x="5060" y="204069"/>
                        <a:pt x="30939" y="149434"/>
                        <a:pt x="52505" y="113491"/>
                      </a:cubicBezTo>
                      <a:cubicBezTo>
                        <a:pt x="74071" y="77548"/>
                        <a:pt x="105702" y="54543"/>
                        <a:pt x="130143" y="35853"/>
                      </a:cubicBezTo>
                      <a:cubicBezTo>
                        <a:pt x="154584" y="17163"/>
                        <a:pt x="194841" y="-5841"/>
                        <a:pt x="199154" y="1348"/>
                      </a:cubicBezTo>
                      <a:cubicBezTo>
                        <a:pt x="203467" y="8537"/>
                        <a:pt x="163211" y="45917"/>
                        <a:pt x="156022" y="78985"/>
                      </a:cubicBezTo>
                      <a:cubicBezTo>
                        <a:pt x="148833" y="112053"/>
                        <a:pt x="151709" y="171000"/>
                        <a:pt x="156022" y="199755"/>
                      </a:cubicBezTo>
                      <a:cubicBezTo>
                        <a:pt x="160335" y="228510"/>
                        <a:pt x="171118" y="240012"/>
                        <a:pt x="181902" y="251514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0A63F907-DDCF-CD1D-511D-121B8F018E42}"/>
                    </a:ext>
                  </a:extLst>
                </p:cNvPr>
                <p:cNvSpPr/>
                <p:nvPr/>
              </p:nvSpPr>
              <p:spPr>
                <a:xfrm>
                  <a:off x="1725203" y="607884"/>
                  <a:ext cx="250246" cy="461791"/>
                </a:xfrm>
                <a:custGeom>
                  <a:avLst/>
                  <a:gdLst>
                    <a:gd name="connsiteX0" fmla="*/ 34586 w 250246"/>
                    <a:gd name="connsiteY0" fmla="*/ 461791 h 461791"/>
                    <a:gd name="connsiteX1" fmla="*/ 80 w 250246"/>
                    <a:gd name="connsiteY1" fmla="*/ 306516 h 461791"/>
                    <a:gd name="connsiteX2" fmla="*/ 43212 w 250246"/>
                    <a:gd name="connsiteY2" fmla="*/ 168493 h 461791"/>
                    <a:gd name="connsiteX3" fmla="*/ 129476 w 250246"/>
                    <a:gd name="connsiteY3" fmla="*/ 39097 h 461791"/>
                    <a:gd name="connsiteX4" fmla="*/ 215740 w 250246"/>
                    <a:gd name="connsiteY4" fmla="*/ 4591 h 461791"/>
                    <a:gd name="connsiteX5" fmla="*/ 181235 w 250246"/>
                    <a:gd name="connsiteY5" fmla="*/ 125361 h 461791"/>
                    <a:gd name="connsiteX6" fmla="*/ 181235 w 250246"/>
                    <a:gd name="connsiteY6" fmla="*/ 220252 h 461791"/>
                    <a:gd name="connsiteX7" fmla="*/ 250246 w 250246"/>
                    <a:gd name="connsiteY7" fmla="*/ 349648 h 46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246" h="461791">
                      <a:moveTo>
                        <a:pt x="34586" y="461791"/>
                      </a:moveTo>
                      <a:cubicBezTo>
                        <a:pt x="16614" y="408595"/>
                        <a:pt x="-1358" y="355399"/>
                        <a:pt x="80" y="306516"/>
                      </a:cubicBezTo>
                      <a:cubicBezTo>
                        <a:pt x="1518" y="257633"/>
                        <a:pt x="21646" y="213063"/>
                        <a:pt x="43212" y="168493"/>
                      </a:cubicBezTo>
                      <a:cubicBezTo>
                        <a:pt x="64778" y="123923"/>
                        <a:pt x="100721" y="66414"/>
                        <a:pt x="129476" y="39097"/>
                      </a:cubicBezTo>
                      <a:cubicBezTo>
                        <a:pt x="158231" y="11780"/>
                        <a:pt x="207114" y="-9786"/>
                        <a:pt x="215740" y="4591"/>
                      </a:cubicBezTo>
                      <a:cubicBezTo>
                        <a:pt x="224367" y="18968"/>
                        <a:pt x="186986" y="89418"/>
                        <a:pt x="181235" y="125361"/>
                      </a:cubicBezTo>
                      <a:cubicBezTo>
                        <a:pt x="175484" y="161304"/>
                        <a:pt x="169733" y="182871"/>
                        <a:pt x="181235" y="220252"/>
                      </a:cubicBezTo>
                      <a:cubicBezTo>
                        <a:pt x="192737" y="257633"/>
                        <a:pt x="221491" y="303640"/>
                        <a:pt x="250246" y="34964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2831DF73-FD13-9CE3-8C83-F8687E4CB777}"/>
                    </a:ext>
                  </a:extLst>
                </p:cNvPr>
                <p:cNvSpPr/>
                <p:nvPr/>
              </p:nvSpPr>
              <p:spPr>
                <a:xfrm>
                  <a:off x="2090003" y="721084"/>
                  <a:ext cx="137195" cy="245074"/>
                </a:xfrm>
                <a:custGeom>
                  <a:avLst/>
                  <a:gdLst>
                    <a:gd name="connsiteX0" fmla="*/ 6216 w 137195"/>
                    <a:gd name="connsiteY0" fmla="*/ 193316 h 245074"/>
                    <a:gd name="connsiteX1" fmla="*/ 14842 w 137195"/>
                    <a:gd name="connsiteY1" fmla="*/ 46667 h 245074"/>
                    <a:gd name="connsiteX2" fmla="*/ 135612 w 137195"/>
                    <a:gd name="connsiteY2" fmla="*/ 3535 h 245074"/>
                    <a:gd name="connsiteX3" fmla="*/ 83854 w 137195"/>
                    <a:gd name="connsiteY3" fmla="*/ 124305 h 245074"/>
                    <a:gd name="connsiteX4" fmla="*/ 83854 w 137195"/>
                    <a:gd name="connsiteY4" fmla="*/ 245074 h 245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195" h="245074">
                      <a:moveTo>
                        <a:pt x="6216" y="193316"/>
                      </a:moveTo>
                      <a:cubicBezTo>
                        <a:pt x="-254" y="135806"/>
                        <a:pt x="-6724" y="78297"/>
                        <a:pt x="14842" y="46667"/>
                      </a:cubicBezTo>
                      <a:cubicBezTo>
                        <a:pt x="36408" y="15037"/>
                        <a:pt x="124110" y="-9405"/>
                        <a:pt x="135612" y="3535"/>
                      </a:cubicBezTo>
                      <a:cubicBezTo>
                        <a:pt x="147114" y="16475"/>
                        <a:pt x="92480" y="84049"/>
                        <a:pt x="83854" y="124305"/>
                      </a:cubicBezTo>
                      <a:cubicBezTo>
                        <a:pt x="75228" y="164561"/>
                        <a:pt x="79541" y="204817"/>
                        <a:pt x="83854" y="245074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38F25697-870F-FCD7-304F-82FC6B8B502F}"/>
                    </a:ext>
                  </a:extLst>
                </p:cNvPr>
                <p:cNvSpPr/>
                <p:nvPr/>
              </p:nvSpPr>
              <p:spPr>
                <a:xfrm>
                  <a:off x="2527540" y="2120921"/>
                  <a:ext cx="195967" cy="208211"/>
                </a:xfrm>
                <a:custGeom>
                  <a:avLst/>
                  <a:gdLst>
                    <a:gd name="connsiteX0" fmla="*/ 0 w 195967"/>
                    <a:gd name="connsiteY0" fmla="*/ 139200 h 208211"/>
                    <a:gd name="connsiteX1" fmla="*/ 172528 w 195967"/>
                    <a:gd name="connsiteY1" fmla="*/ 1177 h 208211"/>
                    <a:gd name="connsiteX2" fmla="*/ 189781 w 195967"/>
                    <a:gd name="connsiteY2" fmla="*/ 208211 h 20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967" h="208211">
                      <a:moveTo>
                        <a:pt x="0" y="139200"/>
                      </a:moveTo>
                      <a:cubicBezTo>
                        <a:pt x="70449" y="64437"/>
                        <a:pt x="140898" y="-10325"/>
                        <a:pt x="172528" y="1177"/>
                      </a:cubicBezTo>
                      <a:cubicBezTo>
                        <a:pt x="204158" y="12679"/>
                        <a:pt x="196969" y="110445"/>
                        <a:pt x="189781" y="20821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30CAF313-F21F-691D-8706-74BC9C54F139}"/>
                    </a:ext>
                  </a:extLst>
                </p:cNvPr>
                <p:cNvSpPr/>
                <p:nvPr/>
              </p:nvSpPr>
              <p:spPr>
                <a:xfrm>
                  <a:off x="1216325" y="2743167"/>
                  <a:ext cx="450162" cy="422727"/>
                </a:xfrm>
                <a:custGeom>
                  <a:avLst/>
                  <a:gdLst>
                    <a:gd name="connsiteX0" fmla="*/ 0 w 450162"/>
                    <a:gd name="connsiteY0" fmla="*/ 327837 h 422727"/>
                    <a:gd name="connsiteX1" fmla="*/ 138022 w 450162"/>
                    <a:gd name="connsiteY1" fmla="*/ 86297 h 422727"/>
                    <a:gd name="connsiteX2" fmla="*/ 327803 w 450162"/>
                    <a:gd name="connsiteY2" fmla="*/ 33 h 422727"/>
                    <a:gd name="connsiteX3" fmla="*/ 439947 w 450162"/>
                    <a:gd name="connsiteY3" fmla="*/ 77671 h 422727"/>
                    <a:gd name="connsiteX4" fmla="*/ 431320 w 450162"/>
                    <a:gd name="connsiteY4" fmla="*/ 207067 h 422727"/>
                    <a:gd name="connsiteX5" fmla="*/ 319177 w 450162"/>
                    <a:gd name="connsiteY5" fmla="*/ 422727 h 42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162" h="422727">
                      <a:moveTo>
                        <a:pt x="0" y="327837"/>
                      </a:moveTo>
                      <a:cubicBezTo>
                        <a:pt x="41694" y="234384"/>
                        <a:pt x="83388" y="140931"/>
                        <a:pt x="138022" y="86297"/>
                      </a:cubicBezTo>
                      <a:cubicBezTo>
                        <a:pt x="192656" y="31663"/>
                        <a:pt x="277482" y="1471"/>
                        <a:pt x="327803" y="33"/>
                      </a:cubicBezTo>
                      <a:cubicBezTo>
                        <a:pt x="378124" y="-1405"/>
                        <a:pt x="422694" y="43165"/>
                        <a:pt x="439947" y="77671"/>
                      </a:cubicBezTo>
                      <a:cubicBezTo>
                        <a:pt x="457200" y="112177"/>
                        <a:pt x="451448" y="149558"/>
                        <a:pt x="431320" y="207067"/>
                      </a:cubicBezTo>
                      <a:cubicBezTo>
                        <a:pt x="411192" y="264576"/>
                        <a:pt x="365184" y="343651"/>
                        <a:pt x="319177" y="4227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09708800-1B76-58A4-5F2B-5947408A2E81}"/>
                    </a:ext>
                  </a:extLst>
                </p:cNvPr>
                <p:cNvSpPr/>
                <p:nvPr/>
              </p:nvSpPr>
              <p:spPr>
                <a:xfrm>
                  <a:off x="1578634" y="2056708"/>
                  <a:ext cx="292546" cy="490605"/>
                </a:xfrm>
                <a:custGeom>
                  <a:avLst/>
                  <a:gdLst>
                    <a:gd name="connsiteX0" fmla="*/ 0 w 292546"/>
                    <a:gd name="connsiteY0" fmla="*/ 91269 h 490605"/>
                    <a:gd name="connsiteX1" fmla="*/ 17253 w 292546"/>
                    <a:gd name="connsiteY1" fmla="*/ 194786 h 490605"/>
                    <a:gd name="connsiteX2" fmla="*/ 60385 w 292546"/>
                    <a:gd name="connsiteY2" fmla="*/ 281050 h 490605"/>
                    <a:gd name="connsiteX3" fmla="*/ 94891 w 292546"/>
                    <a:gd name="connsiteY3" fmla="*/ 453579 h 490605"/>
                    <a:gd name="connsiteX4" fmla="*/ 146649 w 292546"/>
                    <a:gd name="connsiteY4" fmla="*/ 488084 h 490605"/>
                    <a:gd name="connsiteX5" fmla="*/ 198408 w 292546"/>
                    <a:gd name="connsiteY5" fmla="*/ 410447 h 490605"/>
                    <a:gd name="connsiteX6" fmla="*/ 189781 w 292546"/>
                    <a:gd name="connsiteY6" fmla="*/ 186160 h 490605"/>
                    <a:gd name="connsiteX7" fmla="*/ 284672 w 292546"/>
                    <a:gd name="connsiteY7" fmla="*/ 134401 h 490605"/>
                    <a:gd name="connsiteX8" fmla="*/ 258792 w 292546"/>
                    <a:gd name="connsiteY8" fmla="*/ 5005 h 490605"/>
                    <a:gd name="connsiteX9" fmla="*/ 34506 w 292546"/>
                    <a:gd name="connsiteY9" fmla="*/ 39511 h 490605"/>
                    <a:gd name="connsiteX10" fmla="*/ 8626 w 292546"/>
                    <a:gd name="connsiteY10" fmla="*/ 160281 h 49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546" h="490605">
                      <a:moveTo>
                        <a:pt x="0" y="91269"/>
                      </a:moveTo>
                      <a:cubicBezTo>
                        <a:pt x="3594" y="127212"/>
                        <a:pt x="7189" y="163156"/>
                        <a:pt x="17253" y="194786"/>
                      </a:cubicBezTo>
                      <a:cubicBezTo>
                        <a:pt x="27317" y="226416"/>
                        <a:pt x="47445" y="237918"/>
                        <a:pt x="60385" y="281050"/>
                      </a:cubicBezTo>
                      <a:cubicBezTo>
                        <a:pt x="73325" y="324182"/>
                        <a:pt x="80514" y="419073"/>
                        <a:pt x="94891" y="453579"/>
                      </a:cubicBezTo>
                      <a:cubicBezTo>
                        <a:pt x="109268" y="488085"/>
                        <a:pt x="129396" y="495273"/>
                        <a:pt x="146649" y="488084"/>
                      </a:cubicBezTo>
                      <a:cubicBezTo>
                        <a:pt x="163902" y="480895"/>
                        <a:pt x="191219" y="460768"/>
                        <a:pt x="198408" y="410447"/>
                      </a:cubicBezTo>
                      <a:cubicBezTo>
                        <a:pt x="205597" y="360126"/>
                        <a:pt x="175404" y="232168"/>
                        <a:pt x="189781" y="186160"/>
                      </a:cubicBezTo>
                      <a:cubicBezTo>
                        <a:pt x="204158" y="140152"/>
                        <a:pt x="273170" y="164593"/>
                        <a:pt x="284672" y="134401"/>
                      </a:cubicBezTo>
                      <a:cubicBezTo>
                        <a:pt x="296174" y="104209"/>
                        <a:pt x="300486" y="20820"/>
                        <a:pt x="258792" y="5005"/>
                      </a:cubicBezTo>
                      <a:cubicBezTo>
                        <a:pt x="217098" y="-10810"/>
                        <a:pt x="76200" y="13632"/>
                        <a:pt x="34506" y="39511"/>
                      </a:cubicBezTo>
                      <a:cubicBezTo>
                        <a:pt x="-7188" y="65390"/>
                        <a:pt x="719" y="112835"/>
                        <a:pt x="8626" y="1602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1B83CEB5-94E3-71B2-66F7-31FFE9F5A265}"/>
                    </a:ext>
                  </a:extLst>
                </p:cNvPr>
                <p:cNvSpPr/>
                <p:nvPr/>
              </p:nvSpPr>
              <p:spPr>
                <a:xfrm>
                  <a:off x="1889147" y="2216899"/>
                  <a:ext cx="328237" cy="483270"/>
                </a:xfrm>
                <a:custGeom>
                  <a:avLst/>
                  <a:gdLst>
                    <a:gd name="connsiteX0" fmla="*/ 51796 w 328237"/>
                    <a:gd name="connsiteY0" fmla="*/ 310641 h 483270"/>
                    <a:gd name="connsiteX1" fmla="*/ 38 w 328237"/>
                    <a:gd name="connsiteY1" fmla="*/ 379652 h 483270"/>
                    <a:gd name="connsiteX2" fmla="*/ 60423 w 328237"/>
                    <a:gd name="connsiteY2" fmla="*/ 483169 h 483270"/>
                    <a:gd name="connsiteX3" fmla="*/ 207072 w 328237"/>
                    <a:gd name="connsiteY3" fmla="*/ 396905 h 483270"/>
                    <a:gd name="connsiteX4" fmla="*/ 276083 w 328237"/>
                    <a:gd name="connsiteY4" fmla="*/ 302014 h 483270"/>
                    <a:gd name="connsiteX5" fmla="*/ 276083 w 328237"/>
                    <a:gd name="connsiteY5" fmla="*/ 241629 h 483270"/>
                    <a:gd name="connsiteX6" fmla="*/ 327842 w 328237"/>
                    <a:gd name="connsiteY6" fmla="*/ 120859 h 483270"/>
                    <a:gd name="connsiteX7" fmla="*/ 293336 w 328237"/>
                    <a:gd name="connsiteY7" fmla="*/ 34595 h 483270"/>
                    <a:gd name="connsiteX8" fmla="*/ 181193 w 328237"/>
                    <a:gd name="connsiteY8" fmla="*/ 90 h 483270"/>
                    <a:gd name="connsiteX9" fmla="*/ 112181 w 328237"/>
                    <a:gd name="connsiteY9" fmla="*/ 43222 h 483270"/>
                    <a:gd name="connsiteX10" fmla="*/ 86302 w 328237"/>
                    <a:gd name="connsiteY10" fmla="*/ 172618 h 483270"/>
                    <a:gd name="connsiteX11" fmla="*/ 51796 w 328237"/>
                    <a:gd name="connsiteY11" fmla="*/ 310641 h 48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237" h="483270">
                      <a:moveTo>
                        <a:pt x="51796" y="310641"/>
                      </a:moveTo>
                      <a:cubicBezTo>
                        <a:pt x="37419" y="345147"/>
                        <a:pt x="-1400" y="350898"/>
                        <a:pt x="38" y="379652"/>
                      </a:cubicBezTo>
                      <a:cubicBezTo>
                        <a:pt x="1476" y="408406"/>
                        <a:pt x="25918" y="480294"/>
                        <a:pt x="60423" y="483169"/>
                      </a:cubicBezTo>
                      <a:cubicBezTo>
                        <a:pt x="94928" y="486044"/>
                        <a:pt x="171129" y="427097"/>
                        <a:pt x="207072" y="396905"/>
                      </a:cubicBezTo>
                      <a:cubicBezTo>
                        <a:pt x="243015" y="366713"/>
                        <a:pt x="264581" y="327893"/>
                        <a:pt x="276083" y="302014"/>
                      </a:cubicBezTo>
                      <a:cubicBezTo>
                        <a:pt x="287585" y="276135"/>
                        <a:pt x="267457" y="271821"/>
                        <a:pt x="276083" y="241629"/>
                      </a:cubicBezTo>
                      <a:cubicBezTo>
                        <a:pt x="284710" y="211436"/>
                        <a:pt x="324967" y="155364"/>
                        <a:pt x="327842" y="120859"/>
                      </a:cubicBezTo>
                      <a:cubicBezTo>
                        <a:pt x="330717" y="86354"/>
                        <a:pt x="317778" y="54723"/>
                        <a:pt x="293336" y="34595"/>
                      </a:cubicBezTo>
                      <a:cubicBezTo>
                        <a:pt x="268894" y="14467"/>
                        <a:pt x="211385" y="-1348"/>
                        <a:pt x="181193" y="90"/>
                      </a:cubicBezTo>
                      <a:cubicBezTo>
                        <a:pt x="151001" y="1528"/>
                        <a:pt x="127996" y="14467"/>
                        <a:pt x="112181" y="43222"/>
                      </a:cubicBezTo>
                      <a:cubicBezTo>
                        <a:pt x="96366" y="71977"/>
                        <a:pt x="97804" y="129486"/>
                        <a:pt x="86302" y="172618"/>
                      </a:cubicBezTo>
                      <a:cubicBezTo>
                        <a:pt x="74800" y="215750"/>
                        <a:pt x="66173" y="276135"/>
                        <a:pt x="51796" y="310641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1F00E8D-0010-8B4D-4617-523B10C063FC}"/>
                    </a:ext>
                  </a:extLst>
                </p:cNvPr>
                <p:cNvSpPr/>
                <p:nvPr/>
              </p:nvSpPr>
              <p:spPr>
                <a:xfrm>
                  <a:off x="2138113" y="2850287"/>
                  <a:ext cx="330149" cy="393245"/>
                </a:xfrm>
                <a:custGeom>
                  <a:avLst/>
                  <a:gdLst>
                    <a:gd name="connsiteX0" fmla="*/ 78876 w 330149"/>
                    <a:gd name="connsiteY0" fmla="*/ 30936 h 393245"/>
                    <a:gd name="connsiteX1" fmla="*/ 251404 w 330149"/>
                    <a:gd name="connsiteY1" fmla="*/ 5056 h 393245"/>
                    <a:gd name="connsiteX2" fmla="*/ 320415 w 330149"/>
                    <a:gd name="connsiteY2" fmla="*/ 117200 h 393245"/>
                    <a:gd name="connsiteX3" fmla="*/ 320415 w 330149"/>
                    <a:gd name="connsiteY3" fmla="*/ 168958 h 393245"/>
                    <a:gd name="connsiteX4" fmla="*/ 234151 w 330149"/>
                    <a:gd name="connsiteY4" fmla="*/ 229343 h 393245"/>
                    <a:gd name="connsiteX5" fmla="*/ 113381 w 330149"/>
                    <a:gd name="connsiteY5" fmla="*/ 298355 h 393245"/>
                    <a:gd name="connsiteX6" fmla="*/ 96129 w 330149"/>
                    <a:gd name="connsiteY6" fmla="*/ 393245 h 393245"/>
                    <a:gd name="connsiteX7" fmla="*/ 1238 w 330149"/>
                    <a:gd name="connsiteY7" fmla="*/ 298355 h 393245"/>
                    <a:gd name="connsiteX8" fmla="*/ 44370 w 330149"/>
                    <a:gd name="connsiteY8" fmla="*/ 134453 h 393245"/>
                    <a:gd name="connsiteX9" fmla="*/ 78876 w 330149"/>
                    <a:gd name="connsiteY9" fmla="*/ 30936 h 393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149" h="393245">
                      <a:moveTo>
                        <a:pt x="78876" y="30936"/>
                      </a:moveTo>
                      <a:cubicBezTo>
                        <a:pt x="113382" y="9370"/>
                        <a:pt x="211148" y="-9321"/>
                        <a:pt x="251404" y="5056"/>
                      </a:cubicBezTo>
                      <a:cubicBezTo>
                        <a:pt x="291661" y="19433"/>
                        <a:pt x="308913" y="89883"/>
                        <a:pt x="320415" y="117200"/>
                      </a:cubicBezTo>
                      <a:cubicBezTo>
                        <a:pt x="331917" y="144517"/>
                        <a:pt x="334792" y="150267"/>
                        <a:pt x="320415" y="168958"/>
                      </a:cubicBezTo>
                      <a:cubicBezTo>
                        <a:pt x="306038" y="187649"/>
                        <a:pt x="268657" y="207777"/>
                        <a:pt x="234151" y="229343"/>
                      </a:cubicBezTo>
                      <a:cubicBezTo>
                        <a:pt x="199645" y="250909"/>
                        <a:pt x="136385" y="271038"/>
                        <a:pt x="113381" y="298355"/>
                      </a:cubicBezTo>
                      <a:cubicBezTo>
                        <a:pt x="90377" y="325672"/>
                        <a:pt x="114819" y="393245"/>
                        <a:pt x="96129" y="393245"/>
                      </a:cubicBezTo>
                      <a:cubicBezTo>
                        <a:pt x="77439" y="393245"/>
                        <a:pt x="9864" y="341487"/>
                        <a:pt x="1238" y="298355"/>
                      </a:cubicBezTo>
                      <a:cubicBezTo>
                        <a:pt x="-7388" y="255223"/>
                        <a:pt x="31430" y="179023"/>
                        <a:pt x="44370" y="134453"/>
                      </a:cubicBezTo>
                      <a:cubicBezTo>
                        <a:pt x="57310" y="89883"/>
                        <a:pt x="44370" y="52502"/>
                        <a:pt x="78876" y="3093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5DE785E7-5FBD-749D-D70C-B5FD609BA967}"/>
                    </a:ext>
                  </a:extLst>
                </p:cNvPr>
                <p:cNvSpPr/>
                <p:nvPr/>
              </p:nvSpPr>
              <p:spPr>
                <a:xfrm>
                  <a:off x="1974381" y="3354054"/>
                  <a:ext cx="364006" cy="803889"/>
                </a:xfrm>
                <a:custGeom>
                  <a:avLst/>
                  <a:gdLst>
                    <a:gd name="connsiteX0" fmla="*/ 121838 w 364006"/>
                    <a:gd name="connsiteY0" fmla="*/ 18874 h 803889"/>
                    <a:gd name="connsiteX1" fmla="*/ 294366 w 364006"/>
                    <a:gd name="connsiteY1" fmla="*/ 18874 h 803889"/>
                    <a:gd name="connsiteX2" fmla="*/ 363377 w 364006"/>
                    <a:gd name="connsiteY2" fmla="*/ 165523 h 803889"/>
                    <a:gd name="connsiteX3" fmla="*/ 259861 w 364006"/>
                    <a:gd name="connsiteY3" fmla="*/ 277667 h 803889"/>
                    <a:gd name="connsiteX4" fmla="*/ 182223 w 364006"/>
                    <a:gd name="connsiteY4" fmla="*/ 458821 h 803889"/>
                    <a:gd name="connsiteX5" fmla="*/ 225355 w 364006"/>
                    <a:gd name="connsiteY5" fmla="*/ 752120 h 803889"/>
                    <a:gd name="connsiteX6" fmla="*/ 225355 w 364006"/>
                    <a:gd name="connsiteY6" fmla="*/ 795252 h 803889"/>
                    <a:gd name="connsiteX7" fmla="*/ 104585 w 364006"/>
                    <a:gd name="connsiteY7" fmla="*/ 760746 h 803889"/>
                    <a:gd name="connsiteX8" fmla="*/ 1068 w 364006"/>
                    <a:gd name="connsiteY8" fmla="*/ 389810 h 803889"/>
                    <a:gd name="connsiteX9" fmla="*/ 52827 w 364006"/>
                    <a:gd name="connsiteY9" fmla="*/ 294920 h 803889"/>
                    <a:gd name="connsiteX10" fmla="*/ 87332 w 364006"/>
                    <a:gd name="connsiteY10" fmla="*/ 174150 h 803889"/>
                    <a:gd name="connsiteX11" fmla="*/ 121838 w 364006"/>
                    <a:gd name="connsiteY11" fmla="*/ 18874 h 80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4006" h="803889">
                      <a:moveTo>
                        <a:pt x="121838" y="18874"/>
                      </a:moveTo>
                      <a:cubicBezTo>
                        <a:pt x="156344" y="-7005"/>
                        <a:pt x="254110" y="-5568"/>
                        <a:pt x="294366" y="18874"/>
                      </a:cubicBezTo>
                      <a:cubicBezTo>
                        <a:pt x="334623" y="43316"/>
                        <a:pt x="369128" y="122391"/>
                        <a:pt x="363377" y="165523"/>
                      </a:cubicBezTo>
                      <a:cubicBezTo>
                        <a:pt x="357626" y="208655"/>
                        <a:pt x="290053" y="228784"/>
                        <a:pt x="259861" y="277667"/>
                      </a:cubicBezTo>
                      <a:cubicBezTo>
                        <a:pt x="229669" y="326550"/>
                        <a:pt x="187974" y="379746"/>
                        <a:pt x="182223" y="458821"/>
                      </a:cubicBezTo>
                      <a:cubicBezTo>
                        <a:pt x="176472" y="537896"/>
                        <a:pt x="218166" y="696048"/>
                        <a:pt x="225355" y="752120"/>
                      </a:cubicBezTo>
                      <a:cubicBezTo>
                        <a:pt x="232544" y="808192"/>
                        <a:pt x="245483" y="793814"/>
                        <a:pt x="225355" y="795252"/>
                      </a:cubicBezTo>
                      <a:cubicBezTo>
                        <a:pt x="205227" y="796690"/>
                        <a:pt x="141966" y="828320"/>
                        <a:pt x="104585" y="760746"/>
                      </a:cubicBezTo>
                      <a:cubicBezTo>
                        <a:pt x="67204" y="693172"/>
                        <a:pt x="9694" y="467448"/>
                        <a:pt x="1068" y="389810"/>
                      </a:cubicBezTo>
                      <a:cubicBezTo>
                        <a:pt x="-7558" y="312172"/>
                        <a:pt x="38450" y="330863"/>
                        <a:pt x="52827" y="294920"/>
                      </a:cubicBezTo>
                      <a:cubicBezTo>
                        <a:pt x="67204" y="258977"/>
                        <a:pt x="75830" y="220158"/>
                        <a:pt x="87332" y="174150"/>
                      </a:cubicBezTo>
                      <a:cubicBezTo>
                        <a:pt x="98834" y="128142"/>
                        <a:pt x="87332" y="44753"/>
                        <a:pt x="121838" y="18874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7E359ADD-6758-A5E9-76BC-25219533C518}"/>
                    </a:ext>
                  </a:extLst>
                </p:cNvPr>
                <p:cNvSpPr/>
                <p:nvPr/>
              </p:nvSpPr>
              <p:spPr>
                <a:xfrm>
                  <a:off x="1448052" y="3286002"/>
                  <a:ext cx="281003" cy="310361"/>
                </a:xfrm>
                <a:custGeom>
                  <a:avLst/>
                  <a:gdLst>
                    <a:gd name="connsiteX0" fmla="*/ 27065 w 281003"/>
                    <a:gd name="connsiteY0" fmla="*/ 69673 h 310361"/>
                    <a:gd name="connsiteX1" fmla="*/ 139208 w 281003"/>
                    <a:gd name="connsiteY1" fmla="*/ 662 h 310361"/>
                    <a:gd name="connsiteX2" fmla="*/ 277231 w 281003"/>
                    <a:gd name="connsiteY2" fmla="*/ 112806 h 310361"/>
                    <a:gd name="connsiteX3" fmla="*/ 225473 w 281003"/>
                    <a:gd name="connsiteY3" fmla="*/ 285334 h 310361"/>
                    <a:gd name="connsiteX4" fmla="*/ 52944 w 281003"/>
                    <a:gd name="connsiteY4" fmla="*/ 293960 h 310361"/>
                    <a:gd name="connsiteX5" fmla="*/ 1186 w 281003"/>
                    <a:gd name="connsiteY5" fmla="*/ 138685 h 310361"/>
                    <a:gd name="connsiteX6" fmla="*/ 27065 w 281003"/>
                    <a:gd name="connsiteY6" fmla="*/ 69673 h 31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3" h="310361">
                      <a:moveTo>
                        <a:pt x="27065" y="69673"/>
                      </a:moveTo>
                      <a:cubicBezTo>
                        <a:pt x="50069" y="46669"/>
                        <a:pt x="97514" y="-6527"/>
                        <a:pt x="139208" y="662"/>
                      </a:cubicBezTo>
                      <a:cubicBezTo>
                        <a:pt x="180902" y="7851"/>
                        <a:pt x="262853" y="65361"/>
                        <a:pt x="277231" y="112806"/>
                      </a:cubicBezTo>
                      <a:cubicBezTo>
                        <a:pt x="291609" y="160251"/>
                        <a:pt x="262854" y="255142"/>
                        <a:pt x="225473" y="285334"/>
                      </a:cubicBezTo>
                      <a:cubicBezTo>
                        <a:pt x="188092" y="315526"/>
                        <a:pt x="90325" y="318401"/>
                        <a:pt x="52944" y="293960"/>
                      </a:cubicBezTo>
                      <a:cubicBezTo>
                        <a:pt x="15563" y="269519"/>
                        <a:pt x="5499" y="173191"/>
                        <a:pt x="1186" y="138685"/>
                      </a:cubicBezTo>
                      <a:cubicBezTo>
                        <a:pt x="-3127" y="104179"/>
                        <a:pt x="4061" y="92677"/>
                        <a:pt x="27065" y="69673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C44041E-EEEE-5040-E889-F900194AEFA0}"/>
                  </a:ext>
                </a:extLst>
              </p:cNvPr>
              <p:cNvGrpSpPr/>
              <p:nvPr/>
            </p:nvGrpSpPr>
            <p:grpSpPr>
              <a:xfrm flipH="1">
                <a:off x="1537502" y="609465"/>
                <a:ext cx="654422" cy="1705959"/>
                <a:chOff x="793630" y="607884"/>
                <a:chExt cx="1977338" cy="5154561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36605E8-2A81-469E-53FD-EA77B214461C}"/>
                    </a:ext>
                  </a:extLst>
                </p:cNvPr>
                <p:cNvGrpSpPr/>
                <p:nvPr/>
              </p:nvGrpSpPr>
              <p:grpSpPr>
                <a:xfrm>
                  <a:off x="793630" y="886162"/>
                  <a:ext cx="1977338" cy="4876283"/>
                  <a:chOff x="793630" y="886162"/>
                  <a:chExt cx="1977338" cy="4876283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E2B7194A-9EFE-FBF5-6C1F-FE736037EADD}"/>
                      </a:ext>
                    </a:extLst>
                  </p:cNvPr>
                  <p:cNvGrpSpPr/>
                  <p:nvPr/>
                </p:nvGrpSpPr>
                <p:grpSpPr>
                  <a:xfrm>
                    <a:off x="793630" y="886162"/>
                    <a:ext cx="1977338" cy="4598024"/>
                    <a:chOff x="793630" y="886162"/>
                    <a:chExt cx="1977338" cy="4598024"/>
                  </a:xfrm>
                </p:grpSpPr>
                <p:sp>
                  <p:nvSpPr>
                    <p:cNvPr id="61" name="Freeform 60">
                      <a:extLst>
                        <a:ext uri="{FF2B5EF4-FFF2-40B4-BE49-F238E27FC236}">
                          <a16:creationId xmlns:a16="http://schemas.microsoft.com/office/drawing/2014/main" id="{01A22649-A3CC-3EDD-0212-3CB992E23F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630" y="886162"/>
                      <a:ext cx="1977338" cy="4598024"/>
                    </a:xfrm>
                    <a:custGeom>
                      <a:avLst/>
                      <a:gdLst>
                        <a:gd name="connsiteX0" fmla="*/ 232913 w 1977338"/>
                        <a:gd name="connsiteY0" fmla="*/ 942638 h 4598024"/>
                        <a:gd name="connsiteX1" fmla="*/ 69012 w 1977338"/>
                        <a:gd name="connsiteY1" fmla="*/ 1037529 h 4598024"/>
                        <a:gd name="connsiteX2" fmla="*/ 43132 w 1977338"/>
                        <a:gd name="connsiteY2" fmla="*/ 1158298 h 4598024"/>
                        <a:gd name="connsiteX3" fmla="*/ 43132 w 1977338"/>
                        <a:gd name="connsiteY3" fmla="*/ 1313574 h 4598024"/>
                        <a:gd name="connsiteX4" fmla="*/ 51759 w 1977338"/>
                        <a:gd name="connsiteY4" fmla="*/ 1339453 h 4598024"/>
                        <a:gd name="connsiteX5" fmla="*/ 0 w 1977338"/>
                        <a:gd name="connsiteY5" fmla="*/ 1477476 h 4598024"/>
                        <a:gd name="connsiteX6" fmla="*/ 51759 w 1977338"/>
                        <a:gd name="connsiteY6" fmla="*/ 1805280 h 4598024"/>
                        <a:gd name="connsiteX7" fmla="*/ 155276 w 1977338"/>
                        <a:gd name="connsiteY7" fmla="*/ 2020940 h 4598024"/>
                        <a:gd name="connsiteX8" fmla="*/ 120770 w 1977338"/>
                        <a:gd name="connsiteY8" fmla="*/ 2029566 h 4598024"/>
                        <a:gd name="connsiteX9" fmla="*/ 112144 w 1977338"/>
                        <a:gd name="connsiteY9" fmla="*/ 2124457 h 4598024"/>
                        <a:gd name="connsiteX10" fmla="*/ 163902 w 1977338"/>
                        <a:gd name="connsiteY10" fmla="*/ 2245227 h 4598024"/>
                        <a:gd name="connsiteX11" fmla="*/ 353683 w 1977338"/>
                        <a:gd name="connsiteY11" fmla="*/ 2435008 h 4598024"/>
                        <a:gd name="connsiteX12" fmla="*/ 405442 w 1977338"/>
                        <a:gd name="connsiteY12" fmla="*/ 2702427 h 4598024"/>
                        <a:gd name="connsiteX13" fmla="*/ 405442 w 1977338"/>
                        <a:gd name="connsiteY13" fmla="*/ 2762812 h 4598024"/>
                        <a:gd name="connsiteX14" fmla="*/ 560717 w 1977338"/>
                        <a:gd name="connsiteY14" fmla="*/ 3159627 h 4598024"/>
                        <a:gd name="connsiteX15" fmla="*/ 560717 w 1977338"/>
                        <a:gd name="connsiteY15" fmla="*/ 3539189 h 4598024"/>
                        <a:gd name="connsiteX16" fmla="*/ 638355 w 1977338"/>
                        <a:gd name="connsiteY16" fmla="*/ 3780729 h 4598024"/>
                        <a:gd name="connsiteX17" fmla="*/ 655608 w 1977338"/>
                        <a:gd name="connsiteY17" fmla="*/ 3953257 h 4598024"/>
                        <a:gd name="connsiteX18" fmla="*/ 879895 w 1977338"/>
                        <a:gd name="connsiteY18" fmla="*/ 4539853 h 4598024"/>
                        <a:gd name="connsiteX19" fmla="*/ 1121434 w 1977338"/>
                        <a:gd name="connsiteY19" fmla="*/ 4496721 h 4598024"/>
                        <a:gd name="connsiteX20" fmla="*/ 1457864 w 1977338"/>
                        <a:gd name="connsiteY20" fmla="*/ 3832487 h 4598024"/>
                        <a:gd name="connsiteX21" fmla="*/ 1587261 w 1977338"/>
                        <a:gd name="connsiteY21" fmla="*/ 3151000 h 4598024"/>
                        <a:gd name="connsiteX22" fmla="*/ 1595887 w 1977338"/>
                        <a:gd name="connsiteY22" fmla="*/ 2952593 h 4598024"/>
                        <a:gd name="connsiteX23" fmla="*/ 1647645 w 1977338"/>
                        <a:gd name="connsiteY23" fmla="*/ 2736932 h 4598024"/>
                        <a:gd name="connsiteX24" fmla="*/ 1699404 w 1977338"/>
                        <a:gd name="connsiteY24" fmla="*/ 2616163 h 4598024"/>
                        <a:gd name="connsiteX25" fmla="*/ 1777042 w 1977338"/>
                        <a:gd name="connsiteY25" fmla="*/ 2426381 h 4598024"/>
                        <a:gd name="connsiteX26" fmla="*/ 1811547 w 1977338"/>
                        <a:gd name="connsiteY26" fmla="*/ 2262480 h 4598024"/>
                        <a:gd name="connsiteX27" fmla="*/ 1802921 w 1977338"/>
                        <a:gd name="connsiteY27" fmla="*/ 2176215 h 4598024"/>
                        <a:gd name="connsiteX28" fmla="*/ 1854679 w 1977338"/>
                        <a:gd name="connsiteY28" fmla="*/ 2055446 h 4598024"/>
                        <a:gd name="connsiteX29" fmla="*/ 1837427 w 1977338"/>
                        <a:gd name="connsiteY29" fmla="*/ 1900170 h 4598024"/>
                        <a:gd name="connsiteX30" fmla="*/ 1932317 w 1977338"/>
                        <a:gd name="connsiteY30" fmla="*/ 1796653 h 4598024"/>
                        <a:gd name="connsiteX31" fmla="*/ 1923691 w 1977338"/>
                        <a:gd name="connsiteY31" fmla="*/ 1632751 h 4598024"/>
                        <a:gd name="connsiteX32" fmla="*/ 1975449 w 1977338"/>
                        <a:gd name="connsiteY32" fmla="*/ 1503355 h 4598024"/>
                        <a:gd name="connsiteX33" fmla="*/ 1846053 w 1977338"/>
                        <a:gd name="connsiteY33" fmla="*/ 1382585 h 4598024"/>
                        <a:gd name="connsiteX34" fmla="*/ 1647645 w 1977338"/>
                        <a:gd name="connsiteY34" fmla="*/ 1425717 h 4598024"/>
                        <a:gd name="connsiteX35" fmla="*/ 1587261 w 1977338"/>
                        <a:gd name="connsiteY35" fmla="*/ 1546487 h 4598024"/>
                        <a:gd name="connsiteX36" fmla="*/ 1544128 w 1977338"/>
                        <a:gd name="connsiteY36" fmla="*/ 1693136 h 4598024"/>
                        <a:gd name="connsiteX37" fmla="*/ 1518249 w 1977338"/>
                        <a:gd name="connsiteY37" fmla="*/ 1831159 h 4598024"/>
                        <a:gd name="connsiteX38" fmla="*/ 1457864 w 1977338"/>
                        <a:gd name="connsiteY38" fmla="*/ 1684510 h 4598024"/>
                        <a:gd name="connsiteX39" fmla="*/ 1466491 w 1977338"/>
                        <a:gd name="connsiteY39" fmla="*/ 1529234 h 4598024"/>
                        <a:gd name="connsiteX40" fmla="*/ 1475117 w 1977338"/>
                        <a:gd name="connsiteY40" fmla="*/ 1348080 h 4598024"/>
                        <a:gd name="connsiteX41" fmla="*/ 1440612 w 1977338"/>
                        <a:gd name="connsiteY41" fmla="*/ 1253189 h 4598024"/>
                        <a:gd name="connsiteX42" fmla="*/ 1492370 w 1977338"/>
                        <a:gd name="connsiteY42" fmla="*/ 1097913 h 4598024"/>
                        <a:gd name="connsiteX43" fmla="*/ 1595887 w 1977338"/>
                        <a:gd name="connsiteY43" fmla="*/ 977144 h 4598024"/>
                        <a:gd name="connsiteX44" fmla="*/ 1604513 w 1977338"/>
                        <a:gd name="connsiteY44" fmla="*/ 778736 h 4598024"/>
                        <a:gd name="connsiteX45" fmla="*/ 1708030 w 1977338"/>
                        <a:gd name="connsiteY45" fmla="*/ 588955 h 4598024"/>
                        <a:gd name="connsiteX46" fmla="*/ 1708030 w 1977338"/>
                        <a:gd name="connsiteY46" fmla="*/ 450932 h 4598024"/>
                        <a:gd name="connsiteX47" fmla="*/ 1708030 w 1977338"/>
                        <a:gd name="connsiteY47" fmla="*/ 166261 h 4598024"/>
                        <a:gd name="connsiteX48" fmla="*/ 1440612 w 1977338"/>
                        <a:gd name="connsiteY48" fmla="*/ 209393 h 4598024"/>
                        <a:gd name="connsiteX49" fmla="*/ 1371600 w 1977338"/>
                        <a:gd name="connsiteY49" fmla="*/ 88623 h 4598024"/>
                        <a:gd name="connsiteX50" fmla="*/ 1285336 w 1977338"/>
                        <a:gd name="connsiteY50" fmla="*/ 45491 h 4598024"/>
                        <a:gd name="connsiteX51" fmla="*/ 1035170 w 1977338"/>
                        <a:gd name="connsiteY51" fmla="*/ 131755 h 4598024"/>
                        <a:gd name="connsiteX52" fmla="*/ 957532 w 1977338"/>
                        <a:gd name="connsiteY52" fmla="*/ 209393 h 4598024"/>
                        <a:gd name="connsiteX53" fmla="*/ 948906 w 1977338"/>
                        <a:gd name="connsiteY53" fmla="*/ 321536 h 4598024"/>
                        <a:gd name="connsiteX54" fmla="*/ 966159 w 1977338"/>
                        <a:gd name="connsiteY54" fmla="*/ 356042 h 4598024"/>
                        <a:gd name="connsiteX55" fmla="*/ 845389 w 1977338"/>
                        <a:gd name="connsiteY55" fmla="*/ 580329 h 4598024"/>
                        <a:gd name="connsiteX56" fmla="*/ 828136 w 1977338"/>
                        <a:gd name="connsiteY56" fmla="*/ 209393 h 4598024"/>
                        <a:gd name="connsiteX57" fmla="*/ 759125 w 1977338"/>
                        <a:gd name="connsiteY57" fmla="*/ 10985 h 4598024"/>
                        <a:gd name="connsiteX58" fmla="*/ 603849 w 1977338"/>
                        <a:gd name="connsiteY58" fmla="*/ 36864 h 4598024"/>
                        <a:gd name="connsiteX59" fmla="*/ 474453 w 1977338"/>
                        <a:gd name="connsiteY59" fmla="*/ 131755 h 4598024"/>
                        <a:gd name="connsiteX60" fmla="*/ 379562 w 1977338"/>
                        <a:gd name="connsiteY60" fmla="*/ 425053 h 4598024"/>
                        <a:gd name="connsiteX61" fmla="*/ 345057 w 1977338"/>
                        <a:gd name="connsiteY61" fmla="*/ 502691 h 4598024"/>
                        <a:gd name="connsiteX62" fmla="*/ 284672 w 1977338"/>
                        <a:gd name="connsiteY62" fmla="*/ 709725 h 4598024"/>
                        <a:gd name="connsiteX63" fmla="*/ 301925 w 1977338"/>
                        <a:gd name="connsiteY63" fmla="*/ 882253 h 4598024"/>
                        <a:gd name="connsiteX64" fmla="*/ 232913 w 1977338"/>
                        <a:gd name="connsiteY64" fmla="*/ 942638 h 45980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</a:cxnLst>
                      <a:rect l="l" t="t" r="r" b="b"/>
                      <a:pathLst>
                        <a:path w="1977338" h="4598024">
                          <a:moveTo>
                            <a:pt x="232913" y="942638"/>
                          </a:moveTo>
                          <a:cubicBezTo>
                            <a:pt x="194094" y="968517"/>
                            <a:pt x="100642" y="1001586"/>
                            <a:pt x="69012" y="1037529"/>
                          </a:cubicBezTo>
                          <a:cubicBezTo>
                            <a:pt x="37382" y="1073472"/>
                            <a:pt x="47445" y="1112291"/>
                            <a:pt x="43132" y="1158298"/>
                          </a:cubicBezTo>
                          <a:cubicBezTo>
                            <a:pt x="38819" y="1204306"/>
                            <a:pt x="41694" y="1283382"/>
                            <a:pt x="43132" y="1313574"/>
                          </a:cubicBezTo>
                          <a:cubicBezTo>
                            <a:pt x="44570" y="1343766"/>
                            <a:pt x="58948" y="1312136"/>
                            <a:pt x="51759" y="1339453"/>
                          </a:cubicBezTo>
                          <a:cubicBezTo>
                            <a:pt x="44570" y="1366770"/>
                            <a:pt x="0" y="1399838"/>
                            <a:pt x="0" y="1477476"/>
                          </a:cubicBezTo>
                          <a:cubicBezTo>
                            <a:pt x="0" y="1555114"/>
                            <a:pt x="25880" y="1714703"/>
                            <a:pt x="51759" y="1805280"/>
                          </a:cubicBezTo>
                          <a:cubicBezTo>
                            <a:pt x="77638" y="1895857"/>
                            <a:pt x="143774" y="1983559"/>
                            <a:pt x="155276" y="2020940"/>
                          </a:cubicBezTo>
                          <a:cubicBezTo>
                            <a:pt x="166778" y="2058321"/>
                            <a:pt x="127959" y="2012313"/>
                            <a:pt x="120770" y="2029566"/>
                          </a:cubicBezTo>
                          <a:cubicBezTo>
                            <a:pt x="113581" y="2046819"/>
                            <a:pt x="104955" y="2088514"/>
                            <a:pt x="112144" y="2124457"/>
                          </a:cubicBezTo>
                          <a:cubicBezTo>
                            <a:pt x="119333" y="2160400"/>
                            <a:pt x="123646" y="2193469"/>
                            <a:pt x="163902" y="2245227"/>
                          </a:cubicBezTo>
                          <a:cubicBezTo>
                            <a:pt x="204158" y="2296985"/>
                            <a:pt x="313426" y="2358808"/>
                            <a:pt x="353683" y="2435008"/>
                          </a:cubicBezTo>
                          <a:cubicBezTo>
                            <a:pt x="393940" y="2511208"/>
                            <a:pt x="396816" y="2647793"/>
                            <a:pt x="405442" y="2702427"/>
                          </a:cubicBezTo>
                          <a:cubicBezTo>
                            <a:pt x="414069" y="2757061"/>
                            <a:pt x="379563" y="2686612"/>
                            <a:pt x="405442" y="2762812"/>
                          </a:cubicBezTo>
                          <a:cubicBezTo>
                            <a:pt x="431321" y="2839012"/>
                            <a:pt x="534838" y="3030231"/>
                            <a:pt x="560717" y="3159627"/>
                          </a:cubicBezTo>
                          <a:cubicBezTo>
                            <a:pt x="586596" y="3289023"/>
                            <a:pt x="547777" y="3435672"/>
                            <a:pt x="560717" y="3539189"/>
                          </a:cubicBezTo>
                          <a:cubicBezTo>
                            <a:pt x="573657" y="3642706"/>
                            <a:pt x="622540" y="3711718"/>
                            <a:pt x="638355" y="3780729"/>
                          </a:cubicBezTo>
                          <a:cubicBezTo>
                            <a:pt x="654170" y="3849740"/>
                            <a:pt x="615351" y="3826736"/>
                            <a:pt x="655608" y="3953257"/>
                          </a:cubicBezTo>
                          <a:cubicBezTo>
                            <a:pt x="695865" y="4079778"/>
                            <a:pt x="802257" y="4449276"/>
                            <a:pt x="879895" y="4539853"/>
                          </a:cubicBezTo>
                          <a:cubicBezTo>
                            <a:pt x="957533" y="4630430"/>
                            <a:pt x="1025106" y="4614615"/>
                            <a:pt x="1121434" y="4496721"/>
                          </a:cubicBezTo>
                          <a:cubicBezTo>
                            <a:pt x="1217762" y="4378827"/>
                            <a:pt x="1380226" y="4056774"/>
                            <a:pt x="1457864" y="3832487"/>
                          </a:cubicBezTo>
                          <a:cubicBezTo>
                            <a:pt x="1535502" y="3608200"/>
                            <a:pt x="1564257" y="3297649"/>
                            <a:pt x="1587261" y="3151000"/>
                          </a:cubicBezTo>
                          <a:cubicBezTo>
                            <a:pt x="1610265" y="3004351"/>
                            <a:pt x="1585823" y="3021604"/>
                            <a:pt x="1595887" y="2952593"/>
                          </a:cubicBezTo>
                          <a:cubicBezTo>
                            <a:pt x="1605951" y="2883582"/>
                            <a:pt x="1630392" y="2793004"/>
                            <a:pt x="1647645" y="2736932"/>
                          </a:cubicBezTo>
                          <a:cubicBezTo>
                            <a:pt x="1664898" y="2680860"/>
                            <a:pt x="1677838" y="2667921"/>
                            <a:pt x="1699404" y="2616163"/>
                          </a:cubicBezTo>
                          <a:cubicBezTo>
                            <a:pt x="1720970" y="2564405"/>
                            <a:pt x="1758351" y="2485328"/>
                            <a:pt x="1777042" y="2426381"/>
                          </a:cubicBezTo>
                          <a:cubicBezTo>
                            <a:pt x="1795733" y="2367434"/>
                            <a:pt x="1807234" y="2304174"/>
                            <a:pt x="1811547" y="2262480"/>
                          </a:cubicBezTo>
                          <a:cubicBezTo>
                            <a:pt x="1815860" y="2220786"/>
                            <a:pt x="1795732" y="2210721"/>
                            <a:pt x="1802921" y="2176215"/>
                          </a:cubicBezTo>
                          <a:cubicBezTo>
                            <a:pt x="1810110" y="2141709"/>
                            <a:pt x="1848928" y="2101454"/>
                            <a:pt x="1854679" y="2055446"/>
                          </a:cubicBezTo>
                          <a:cubicBezTo>
                            <a:pt x="1860430" y="2009439"/>
                            <a:pt x="1824487" y="1943302"/>
                            <a:pt x="1837427" y="1900170"/>
                          </a:cubicBezTo>
                          <a:cubicBezTo>
                            <a:pt x="1850367" y="1857038"/>
                            <a:pt x="1917940" y="1841223"/>
                            <a:pt x="1932317" y="1796653"/>
                          </a:cubicBezTo>
                          <a:cubicBezTo>
                            <a:pt x="1946694" y="1752083"/>
                            <a:pt x="1916502" y="1681634"/>
                            <a:pt x="1923691" y="1632751"/>
                          </a:cubicBezTo>
                          <a:cubicBezTo>
                            <a:pt x="1930880" y="1583868"/>
                            <a:pt x="1988389" y="1545049"/>
                            <a:pt x="1975449" y="1503355"/>
                          </a:cubicBezTo>
                          <a:cubicBezTo>
                            <a:pt x="1962509" y="1461661"/>
                            <a:pt x="1900687" y="1395525"/>
                            <a:pt x="1846053" y="1382585"/>
                          </a:cubicBezTo>
                          <a:cubicBezTo>
                            <a:pt x="1791419" y="1369645"/>
                            <a:pt x="1690777" y="1398400"/>
                            <a:pt x="1647645" y="1425717"/>
                          </a:cubicBezTo>
                          <a:cubicBezTo>
                            <a:pt x="1604513" y="1453034"/>
                            <a:pt x="1604514" y="1501917"/>
                            <a:pt x="1587261" y="1546487"/>
                          </a:cubicBezTo>
                          <a:cubicBezTo>
                            <a:pt x="1570008" y="1591057"/>
                            <a:pt x="1555630" y="1645691"/>
                            <a:pt x="1544128" y="1693136"/>
                          </a:cubicBezTo>
                          <a:cubicBezTo>
                            <a:pt x="1532626" y="1740581"/>
                            <a:pt x="1532626" y="1832597"/>
                            <a:pt x="1518249" y="1831159"/>
                          </a:cubicBezTo>
                          <a:cubicBezTo>
                            <a:pt x="1503872" y="1829721"/>
                            <a:pt x="1466490" y="1734831"/>
                            <a:pt x="1457864" y="1684510"/>
                          </a:cubicBezTo>
                          <a:cubicBezTo>
                            <a:pt x="1449238" y="1634189"/>
                            <a:pt x="1463615" y="1585306"/>
                            <a:pt x="1466491" y="1529234"/>
                          </a:cubicBezTo>
                          <a:cubicBezTo>
                            <a:pt x="1469367" y="1473162"/>
                            <a:pt x="1479430" y="1394088"/>
                            <a:pt x="1475117" y="1348080"/>
                          </a:cubicBezTo>
                          <a:cubicBezTo>
                            <a:pt x="1470804" y="1302073"/>
                            <a:pt x="1437737" y="1294883"/>
                            <a:pt x="1440612" y="1253189"/>
                          </a:cubicBezTo>
                          <a:cubicBezTo>
                            <a:pt x="1443487" y="1211495"/>
                            <a:pt x="1466491" y="1143921"/>
                            <a:pt x="1492370" y="1097913"/>
                          </a:cubicBezTo>
                          <a:cubicBezTo>
                            <a:pt x="1518249" y="1051906"/>
                            <a:pt x="1577197" y="1030340"/>
                            <a:pt x="1595887" y="977144"/>
                          </a:cubicBezTo>
                          <a:cubicBezTo>
                            <a:pt x="1614577" y="923948"/>
                            <a:pt x="1585823" y="843434"/>
                            <a:pt x="1604513" y="778736"/>
                          </a:cubicBezTo>
                          <a:cubicBezTo>
                            <a:pt x="1623203" y="714038"/>
                            <a:pt x="1690777" y="643589"/>
                            <a:pt x="1708030" y="588955"/>
                          </a:cubicBezTo>
                          <a:cubicBezTo>
                            <a:pt x="1725283" y="534321"/>
                            <a:pt x="1708030" y="450932"/>
                            <a:pt x="1708030" y="450932"/>
                          </a:cubicBezTo>
                          <a:cubicBezTo>
                            <a:pt x="1708030" y="380483"/>
                            <a:pt x="1752600" y="206517"/>
                            <a:pt x="1708030" y="166261"/>
                          </a:cubicBezTo>
                          <a:cubicBezTo>
                            <a:pt x="1663460" y="126004"/>
                            <a:pt x="1496684" y="222333"/>
                            <a:pt x="1440612" y="209393"/>
                          </a:cubicBezTo>
                          <a:cubicBezTo>
                            <a:pt x="1384540" y="196453"/>
                            <a:pt x="1397479" y="115940"/>
                            <a:pt x="1371600" y="88623"/>
                          </a:cubicBezTo>
                          <a:cubicBezTo>
                            <a:pt x="1345721" y="61306"/>
                            <a:pt x="1341408" y="38302"/>
                            <a:pt x="1285336" y="45491"/>
                          </a:cubicBezTo>
                          <a:cubicBezTo>
                            <a:pt x="1229264" y="52680"/>
                            <a:pt x="1089804" y="104438"/>
                            <a:pt x="1035170" y="131755"/>
                          </a:cubicBezTo>
                          <a:cubicBezTo>
                            <a:pt x="980536" y="159072"/>
                            <a:pt x="971909" y="177763"/>
                            <a:pt x="957532" y="209393"/>
                          </a:cubicBezTo>
                          <a:cubicBezTo>
                            <a:pt x="943155" y="241023"/>
                            <a:pt x="947468" y="297094"/>
                            <a:pt x="948906" y="321536"/>
                          </a:cubicBezTo>
                          <a:cubicBezTo>
                            <a:pt x="950344" y="345977"/>
                            <a:pt x="983412" y="312910"/>
                            <a:pt x="966159" y="356042"/>
                          </a:cubicBezTo>
                          <a:cubicBezTo>
                            <a:pt x="948906" y="399174"/>
                            <a:pt x="868393" y="604770"/>
                            <a:pt x="845389" y="580329"/>
                          </a:cubicBezTo>
                          <a:cubicBezTo>
                            <a:pt x="822385" y="555887"/>
                            <a:pt x="842513" y="304284"/>
                            <a:pt x="828136" y="209393"/>
                          </a:cubicBezTo>
                          <a:cubicBezTo>
                            <a:pt x="813759" y="114502"/>
                            <a:pt x="796506" y="39740"/>
                            <a:pt x="759125" y="10985"/>
                          </a:cubicBezTo>
                          <a:cubicBezTo>
                            <a:pt x="721744" y="-17770"/>
                            <a:pt x="651294" y="16736"/>
                            <a:pt x="603849" y="36864"/>
                          </a:cubicBezTo>
                          <a:cubicBezTo>
                            <a:pt x="556404" y="56992"/>
                            <a:pt x="511834" y="67057"/>
                            <a:pt x="474453" y="131755"/>
                          </a:cubicBezTo>
                          <a:cubicBezTo>
                            <a:pt x="437072" y="196453"/>
                            <a:pt x="401128" y="363231"/>
                            <a:pt x="379562" y="425053"/>
                          </a:cubicBezTo>
                          <a:cubicBezTo>
                            <a:pt x="357996" y="486875"/>
                            <a:pt x="360872" y="455246"/>
                            <a:pt x="345057" y="502691"/>
                          </a:cubicBezTo>
                          <a:cubicBezTo>
                            <a:pt x="329242" y="550136"/>
                            <a:pt x="291861" y="646465"/>
                            <a:pt x="284672" y="709725"/>
                          </a:cubicBezTo>
                          <a:cubicBezTo>
                            <a:pt x="277483" y="772985"/>
                            <a:pt x="316302" y="839121"/>
                            <a:pt x="301925" y="882253"/>
                          </a:cubicBezTo>
                          <a:cubicBezTo>
                            <a:pt x="287548" y="925385"/>
                            <a:pt x="271732" y="916759"/>
                            <a:pt x="232913" y="942638"/>
                          </a:cubicBezTo>
                          <a:close/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Freeform 61">
                      <a:extLst>
                        <a:ext uri="{FF2B5EF4-FFF2-40B4-BE49-F238E27FC236}">
                          <a16:creationId xmlns:a16="http://schemas.microsoft.com/office/drawing/2014/main" id="{3961DEBA-AE88-2029-DE60-79AA9161C0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4181" y="1748562"/>
                      <a:ext cx="259521" cy="986012"/>
                    </a:xfrm>
                    <a:custGeom>
                      <a:avLst/>
                      <a:gdLst>
                        <a:gd name="connsiteX0" fmla="*/ 0 w 259521"/>
                        <a:gd name="connsiteY0" fmla="*/ 2600 h 986012"/>
                        <a:gd name="connsiteX1" fmla="*/ 155276 w 259521"/>
                        <a:gd name="connsiteY1" fmla="*/ 37106 h 986012"/>
                        <a:gd name="connsiteX2" fmla="*/ 250166 w 259521"/>
                        <a:gd name="connsiteY2" fmla="*/ 261393 h 986012"/>
                        <a:gd name="connsiteX3" fmla="*/ 250166 w 259521"/>
                        <a:gd name="connsiteY3" fmla="*/ 408042 h 986012"/>
                        <a:gd name="connsiteX4" fmla="*/ 198408 w 259521"/>
                        <a:gd name="connsiteY4" fmla="*/ 589196 h 986012"/>
                        <a:gd name="connsiteX5" fmla="*/ 189781 w 259521"/>
                        <a:gd name="connsiteY5" fmla="*/ 796230 h 986012"/>
                        <a:gd name="connsiteX6" fmla="*/ 241540 w 259521"/>
                        <a:gd name="connsiteY6" fmla="*/ 934253 h 986012"/>
                        <a:gd name="connsiteX7" fmla="*/ 241540 w 259521"/>
                        <a:gd name="connsiteY7" fmla="*/ 986012 h 986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59521" h="986012">
                          <a:moveTo>
                            <a:pt x="0" y="2600"/>
                          </a:moveTo>
                          <a:cubicBezTo>
                            <a:pt x="56791" y="-1713"/>
                            <a:pt x="113582" y="-6026"/>
                            <a:pt x="155276" y="37106"/>
                          </a:cubicBezTo>
                          <a:cubicBezTo>
                            <a:pt x="196970" y="80238"/>
                            <a:pt x="234351" y="199570"/>
                            <a:pt x="250166" y="261393"/>
                          </a:cubicBezTo>
                          <a:cubicBezTo>
                            <a:pt x="265981" y="323216"/>
                            <a:pt x="258792" y="353408"/>
                            <a:pt x="250166" y="408042"/>
                          </a:cubicBezTo>
                          <a:cubicBezTo>
                            <a:pt x="241540" y="462676"/>
                            <a:pt x="208472" y="524498"/>
                            <a:pt x="198408" y="589196"/>
                          </a:cubicBezTo>
                          <a:cubicBezTo>
                            <a:pt x="188344" y="653894"/>
                            <a:pt x="182592" y="738720"/>
                            <a:pt x="189781" y="796230"/>
                          </a:cubicBezTo>
                          <a:cubicBezTo>
                            <a:pt x="196970" y="853740"/>
                            <a:pt x="232914" y="902623"/>
                            <a:pt x="241540" y="934253"/>
                          </a:cubicBezTo>
                          <a:cubicBezTo>
                            <a:pt x="250166" y="965883"/>
                            <a:pt x="245853" y="975947"/>
                            <a:pt x="241540" y="986012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3" name="Freeform 62">
                      <a:extLst>
                        <a:ext uri="{FF2B5EF4-FFF2-40B4-BE49-F238E27FC236}">
                          <a16:creationId xmlns:a16="http://schemas.microsoft.com/office/drawing/2014/main" id="{869D53FF-A050-6EE7-2601-5F3DA63E0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5543" y="1494083"/>
                      <a:ext cx="122487" cy="508958"/>
                    </a:xfrm>
                    <a:custGeom>
                      <a:avLst/>
                      <a:gdLst>
                        <a:gd name="connsiteX0" fmla="*/ 62102 w 122487"/>
                        <a:gd name="connsiteY0" fmla="*/ 0 h 508958"/>
                        <a:gd name="connsiteX1" fmla="*/ 1717 w 122487"/>
                        <a:gd name="connsiteY1" fmla="*/ 77637 h 508958"/>
                        <a:gd name="connsiteX2" fmla="*/ 18970 w 122487"/>
                        <a:gd name="connsiteY2" fmla="*/ 232913 h 508958"/>
                        <a:gd name="connsiteX3" fmla="*/ 44849 w 122487"/>
                        <a:gd name="connsiteY3" fmla="*/ 379562 h 508958"/>
                        <a:gd name="connsiteX4" fmla="*/ 27597 w 122487"/>
                        <a:gd name="connsiteY4" fmla="*/ 396815 h 508958"/>
                        <a:gd name="connsiteX5" fmla="*/ 122487 w 122487"/>
                        <a:gd name="connsiteY5" fmla="*/ 508958 h 508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2487" h="508958">
                          <a:moveTo>
                            <a:pt x="62102" y="0"/>
                          </a:moveTo>
                          <a:cubicBezTo>
                            <a:pt x="35504" y="19409"/>
                            <a:pt x="8906" y="38818"/>
                            <a:pt x="1717" y="77637"/>
                          </a:cubicBezTo>
                          <a:cubicBezTo>
                            <a:pt x="-5472" y="116456"/>
                            <a:pt x="11781" y="182592"/>
                            <a:pt x="18970" y="232913"/>
                          </a:cubicBezTo>
                          <a:cubicBezTo>
                            <a:pt x="26159" y="283234"/>
                            <a:pt x="43411" y="352245"/>
                            <a:pt x="44849" y="379562"/>
                          </a:cubicBezTo>
                          <a:cubicBezTo>
                            <a:pt x="46287" y="406879"/>
                            <a:pt x="14657" y="375249"/>
                            <a:pt x="27597" y="396815"/>
                          </a:cubicBezTo>
                          <a:cubicBezTo>
                            <a:pt x="40537" y="418381"/>
                            <a:pt x="81512" y="463669"/>
                            <a:pt x="122487" y="508958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Freeform 63">
                      <a:extLst>
                        <a:ext uri="{FF2B5EF4-FFF2-40B4-BE49-F238E27FC236}">
                          <a16:creationId xmlns:a16="http://schemas.microsoft.com/office/drawing/2014/main" id="{489F2FA4-FA57-DA79-72B2-81137F5B4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6438" y="1104181"/>
                      <a:ext cx="323356" cy="879894"/>
                    </a:xfrm>
                    <a:custGeom>
                      <a:avLst/>
                      <a:gdLst>
                        <a:gd name="connsiteX0" fmla="*/ 301924 w 323356"/>
                        <a:gd name="connsiteY0" fmla="*/ 0 h 879894"/>
                        <a:gd name="connsiteX1" fmla="*/ 319177 w 323356"/>
                        <a:gd name="connsiteY1" fmla="*/ 163902 h 879894"/>
                        <a:gd name="connsiteX2" fmla="*/ 232913 w 323356"/>
                        <a:gd name="connsiteY2" fmla="*/ 370936 h 879894"/>
                        <a:gd name="connsiteX3" fmla="*/ 0 w 323356"/>
                        <a:gd name="connsiteY3" fmla="*/ 879894 h 879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3356" h="879894">
                          <a:moveTo>
                            <a:pt x="301924" y="0"/>
                          </a:moveTo>
                          <a:cubicBezTo>
                            <a:pt x="316301" y="51039"/>
                            <a:pt x="330679" y="102079"/>
                            <a:pt x="319177" y="163902"/>
                          </a:cubicBezTo>
                          <a:cubicBezTo>
                            <a:pt x="307675" y="225725"/>
                            <a:pt x="286109" y="251604"/>
                            <a:pt x="232913" y="370936"/>
                          </a:cubicBezTo>
                          <a:cubicBezTo>
                            <a:pt x="179717" y="490268"/>
                            <a:pt x="89858" y="685081"/>
                            <a:pt x="0" y="879894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5" name="Freeform 64">
                      <a:extLst>
                        <a:ext uri="{FF2B5EF4-FFF2-40B4-BE49-F238E27FC236}">
                          <a16:creationId xmlns:a16="http://schemas.microsoft.com/office/drawing/2014/main" id="{9A28703A-C60C-CAD3-39BF-8C303F695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26" y="1979794"/>
                      <a:ext cx="871268" cy="219942"/>
                    </a:xfrm>
                    <a:custGeom>
                      <a:avLst/>
                      <a:gdLst>
                        <a:gd name="connsiteX0" fmla="*/ 0 w 871268"/>
                        <a:gd name="connsiteY0" fmla="*/ 99172 h 219942"/>
                        <a:gd name="connsiteX1" fmla="*/ 120770 w 871268"/>
                        <a:gd name="connsiteY1" fmla="*/ 133678 h 219942"/>
                        <a:gd name="connsiteX2" fmla="*/ 232914 w 871268"/>
                        <a:gd name="connsiteY2" fmla="*/ 56040 h 219942"/>
                        <a:gd name="connsiteX3" fmla="*/ 345057 w 871268"/>
                        <a:gd name="connsiteY3" fmla="*/ 56040 h 219942"/>
                        <a:gd name="connsiteX4" fmla="*/ 388189 w 871268"/>
                        <a:gd name="connsiteY4" fmla="*/ 4281 h 219942"/>
                        <a:gd name="connsiteX5" fmla="*/ 569344 w 871268"/>
                        <a:gd name="connsiteY5" fmla="*/ 21534 h 219942"/>
                        <a:gd name="connsiteX6" fmla="*/ 629729 w 871268"/>
                        <a:gd name="connsiteY6" fmla="*/ 168183 h 219942"/>
                        <a:gd name="connsiteX7" fmla="*/ 776378 w 871268"/>
                        <a:gd name="connsiteY7" fmla="*/ 159557 h 219942"/>
                        <a:gd name="connsiteX8" fmla="*/ 871268 w 871268"/>
                        <a:gd name="connsiteY8" fmla="*/ 219942 h 219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71268" h="219942">
                          <a:moveTo>
                            <a:pt x="0" y="99172"/>
                          </a:moveTo>
                          <a:cubicBezTo>
                            <a:pt x="40975" y="120019"/>
                            <a:pt x="81951" y="140867"/>
                            <a:pt x="120770" y="133678"/>
                          </a:cubicBezTo>
                          <a:cubicBezTo>
                            <a:pt x="159589" y="126489"/>
                            <a:pt x="195533" y="68980"/>
                            <a:pt x="232914" y="56040"/>
                          </a:cubicBezTo>
                          <a:cubicBezTo>
                            <a:pt x="270295" y="43100"/>
                            <a:pt x="319178" y="64666"/>
                            <a:pt x="345057" y="56040"/>
                          </a:cubicBezTo>
                          <a:cubicBezTo>
                            <a:pt x="370936" y="47413"/>
                            <a:pt x="350808" y="10032"/>
                            <a:pt x="388189" y="4281"/>
                          </a:cubicBezTo>
                          <a:cubicBezTo>
                            <a:pt x="425570" y="-1470"/>
                            <a:pt x="529087" y="-5783"/>
                            <a:pt x="569344" y="21534"/>
                          </a:cubicBezTo>
                          <a:cubicBezTo>
                            <a:pt x="609601" y="48851"/>
                            <a:pt x="595223" y="145179"/>
                            <a:pt x="629729" y="168183"/>
                          </a:cubicBezTo>
                          <a:cubicBezTo>
                            <a:pt x="664235" y="191187"/>
                            <a:pt x="736122" y="150931"/>
                            <a:pt x="776378" y="159557"/>
                          </a:cubicBezTo>
                          <a:cubicBezTo>
                            <a:pt x="816634" y="168183"/>
                            <a:pt x="843951" y="194062"/>
                            <a:pt x="871268" y="219942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9" name="Freeform 58">
                    <a:extLst>
                      <a:ext uri="{FF2B5EF4-FFF2-40B4-BE49-F238E27FC236}">
                        <a16:creationId xmlns:a16="http://schemas.microsoft.com/office/drawing/2014/main" id="{4BD9CE68-A2D6-FC34-0B47-52D8E320AF63}"/>
                      </a:ext>
                    </a:extLst>
                  </p:cNvPr>
                  <p:cNvSpPr/>
                  <p:nvPr/>
                </p:nvSpPr>
                <p:spPr>
                  <a:xfrm>
                    <a:off x="974785" y="3165894"/>
                    <a:ext cx="147278" cy="2458529"/>
                  </a:xfrm>
                  <a:custGeom>
                    <a:avLst/>
                    <a:gdLst>
                      <a:gd name="connsiteX0" fmla="*/ 0 w 147278"/>
                      <a:gd name="connsiteY0" fmla="*/ 0 h 2458529"/>
                      <a:gd name="connsiteX1" fmla="*/ 69011 w 147278"/>
                      <a:gd name="connsiteY1" fmla="*/ 577970 h 2458529"/>
                      <a:gd name="connsiteX2" fmla="*/ 129396 w 147278"/>
                      <a:gd name="connsiteY2" fmla="*/ 1354348 h 2458529"/>
                      <a:gd name="connsiteX3" fmla="*/ 146649 w 147278"/>
                      <a:gd name="connsiteY3" fmla="*/ 1880559 h 2458529"/>
                      <a:gd name="connsiteX4" fmla="*/ 112143 w 147278"/>
                      <a:gd name="connsiteY4" fmla="*/ 2458529 h 2458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78" h="2458529">
                        <a:moveTo>
                          <a:pt x="0" y="0"/>
                        </a:moveTo>
                        <a:cubicBezTo>
                          <a:pt x="23722" y="176122"/>
                          <a:pt x="47445" y="352245"/>
                          <a:pt x="69011" y="577970"/>
                        </a:cubicBezTo>
                        <a:cubicBezTo>
                          <a:pt x="90577" y="803695"/>
                          <a:pt x="116456" y="1137250"/>
                          <a:pt x="129396" y="1354348"/>
                        </a:cubicBezTo>
                        <a:cubicBezTo>
                          <a:pt x="142336" y="1571446"/>
                          <a:pt x="149525" y="1696529"/>
                          <a:pt x="146649" y="1880559"/>
                        </a:cubicBezTo>
                        <a:cubicBezTo>
                          <a:pt x="143774" y="2064589"/>
                          <a:pt x="127958" y="2261559"/>
                          <a:pt x="112143" y="2458529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Freeform 59">
                    <a:extLst>
                      <a:ext uri="{FF2B5EF4-FFF2-40B4-BE49-F238E27FC236}">
                        <a16:creationId xmlns:a16="http://schemas.microsoft.com/office/drawing/2014/main" id="{047EDF1F-B6AF-16EB-4796-82CB488E2E74}"/>
                      </a:ext>
                    </a:extLst>
                  </p:cNvPr>
                  <p:cNvSpPr/>
                  <p:nvPr/>
                </p:nvSpPr>
                <p:spPr>
                  <a:xfrm>
                    <a:off x="2329083" y="3424687"/>
                    <a:ext cx="207083" cy="2337758"/>
                  </a:xfrm>
                  <a:custGeom>
                    <a:avLst/>
                    <a:gdLst>
                      <a:gd name="connsiteX0" fmla="*/ 207083 w 207083"/>
                      <a:gd name="connsiteY0" fmla="*/ 0 h 2337758"/>
                      <a:gd name="connsiteX1" fmla="*/ 155325 w 207083"/>
                      <a:gd name="connsiteY1" fmla="*/ 569343 h 2337758"/>
                      <a:gd name="connsiteX2" fmla="*/ 69060 w 207083"/>
                      <a:gd name="connsiteY2" fmla="*/ 836762 h 2337758"/>
                      <a:gd name="connsiteX3" fmla="*/ 43181 w 207083"/>
                      <a:gd name="connsiteY3" fmla="*/ 1164566 h 2337758"/>
                      <a:gd name="connsiteX4" fmla="*/ 43181 w 207083"/>
                      <a:gd name="connsiteY4" fmla="*/ 1371600 h 2337758"/>
                      <a:gd name="connsiteX5" fmla="*/ 49 w 207083"/>
                      <a:gd name="connsiteY5" fmla="*/ 1595887 h 2337758"/>
                      <a:gd name="connsiteX6" fmla="*/ 34555 w 207083"/>
                      <a:gd name="connsiteY6" fmla="*/ 2035834 h 2337758"/>
                      <a:gd name="connsiteX7" fmla="*/ 34555 w 207083"/>
                      <a:gd name="connsiteY7" fmla="*/ 2337758 h 233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083" h="2337758">
                        <a:moveTo>
                          <a:pt x="207083" y="0"/>
                        </a:moveTo>
                        <a:cubicBezTo>
                          <a:pt x="192706" y="214941"/>
                          <a:pt x="178329" y="429883"/>
                          <a:pt x="155325" y="569343"/>
                        </a:cubicBezTo>
                        <a:cubicBezTo>
                          <a:pt x="132321" y="708803"/>
                          <a:pt x="87751" y="737558"/>
                          <a:pt x="69060" y="836762"/>
                        </a:cubicBezTo>
                        <a:cubicBezTo>
                          <a:pt x="50369" y="935966"/>
                          <a:pt x="47494" y="1075426"/>
                          <a:pt x="43181" y="1164566"/>
                        </a:cubicBezTo>
                        <a:cubicBezTo>
                          <a:pt x="38868" y="1253706"/>
                          <a:pt x="50370" y="1299713"/>
                          <a:pt x="43181" y="1371600"/>
                        </a:cubicBezTo>
                        <a:cubicBezTo>
                          <a:pt x="35992" y="1443487"/>
                          <a:pt x="1487" y="1485181"/>
                          <a:pt x="49" y="1595887"/>
                        </a:cubicBezTo>
                        <a:cubicBezTo>
                          <a:pt x="-1389" y="1706593"/>
                          <a:pt x="28804" y="1912189"/>
                          <a:pt x="34555" y="2035834"/>
                        </a:cubicBezTo>
                        <a:cubicBezTo>
                          <a:pt x="40306" y="2159479"/>
                          <a:pt x="37430" y="2248618"/>
                          <a:pt x="34555" y="2337758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837AAC4B-35C6-C2AA-D758-E0A55F400503}"/>
                    </a:ext>
                  </a:extLst>
                </p:cNvPr>
                <p:cNvSpPr/>
                <p:nvPr/>
              </p:nvSpPr>
              <p:spPr>
                <a:xfrm>
                  <a:off x="841816" y="1699384"/>
                  <a:ext cx="153794" cy="189801"/>
                </a:xfrm>
                <a:custGeom>
                  <a:avLst/>
                  <a:gdLst>
                    <a:gd name="connsiteX0" fmla="*/ 12199 w 153794"/>
                    <a:gd name="connsiteY0" fmla="*/ 189801 h 189801"/>
                    <a:gd name="connsiteX1" fmla="*/ 3573 w 153794"/>
                    <a:gd name="connsiteY1" fmla="*/ 103537 h 189801"/>
                    <a:gd name="connsiteX2" fmla="*/ 63958 w 153794"/>
                    <a:gd name="connsiteY2" fmla="*/ 20 h 189801"/>
                    <a:gd name="connsiteX3" fmla="*/ 89837 w 153794"/>
                    <a:gd name="connsiteY3" fmla="*/ 112163 h 189801"/>
                    <a:gd name="connsiteX4" fmla="*/ 150222 w 153794"/>
                    <a:gd name="connsiteY4" fmla="*/ 129416 h 189801"/>
                    <a:gd name="connsiteX5" fmla="*/ 141595 w 153794"/>
                    <a:gd name="connsiteY5" fmla="*/ 138042 h 18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794" h="189801">
                      <a:moveTo>
                        <a:pt x="12199" y="189801"/>
                      </a:moveTo>
                      <a:cubicBezTo>
                        <a:pt x="3573" y="162484"/>
                        <a:pt x="-5053" y="135167"/>
                        <a:pt x="3573" y="103537"/>
                      </a:cubicBezTo>
                      <a:cubicBezTo>
                        <a:pt x="12199" y="71907"/>
                        <a:pt x="49581" y="-1418"/>
                        <a:pt x="63958" y="20"/>
                      </a:cubicBezTo>
                      <a:cubicBezTo>
                        <a:pt x="78335" y="1458"/>
                        <a:pt x="75460" y="90597"/>
                        <a:pt x="89837" y="112163"/>
                      </a:cubicBezTo>
                      <a:cubicBezTo>
                        <a:pt x="104214" y="133729"/>
                        <a:pt x="141596" y="125103"/>
                        <a:pt x="150222" y="129416"/>
                      </a:cubicBezTo>
                      <a:cubicBezTo>
                        <a:pt x="158848" y="133729"/>
                        <a:pt x="150221" y="135885"/>
                        <a:pt x="141595" y="13804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52BB5933-8F03-974F-47AB-0865E285AEA6}"/>
                    </a:ext>
                  </a:extLst>
                </p:cNvPr>
                <p:cNvSpPr/>
                <p:nvPr/>
              </p:nvSpPr>
              <p:spPr>
                <a:xfrm>
                  <a:off x="1224204" y="654260"/>
                  <a:ext cx="199476" cy="398163"/>
                </a:xfrm>
                <a:custGeom>
                  <a:avLst/>
                  <a:gdLst>
                    <a:gd name="connsiteX0" fmla="*/ 26626 w 199476"/>
                    <a:gd name="connsiteY0" fmla="*/ 398163 h 398163"/>
                    <a:gd name="connsiteX1" fmla="*/ 747 w 199476"/>
                    <a:gd name="connsiteY1" fmla="*/ 251514 h 398163"/>
                    <a:gd name="connsiteX2" fmla="*/ 52505 w 199476"/>
                    <a:gd name="connsiteY2" fmla="*/ 113491 h 398163"/>
                    <a:gd name="connsiteX3" fmla="*/ 130143 w 199476"/>
                    <a:gd name="connsiteY3" fmla="*/ 35853 h 398163"/>
                    <a:gd name="connsiteX4" fmla="*/ 199154 w 199476"/>
                    <a:gd name="connsiteY4" fmla="*/ 1348 h 398163"/>
                    <a:gd name="connsiteX5" fmla="*/ 156022 w 199476"/>
                    <a:gd name="connsiteY5" fmla="*/ 78985 h 398163"/>
                    <a:gd name="connsiteX6" fmla="*/ 156022 w 199476"/>
                    <a:gd name="connsiteY6" fmla="*/ 199755 h 398163"/>
                    <a:gd name="connsiteX7" fmla="*/ 181902 w 199476"/>
                    <a:gd name="connsiteY7" fmla="*/ 251514 h 39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9476" h="398163">
                      <a:moveTo>
                        <a:pt x="26626" y="398163"/>
                      </a:moveTo>
                      <a:cubicBezTo>
                        <a:pt x="11530" y="348561"/>
                        <a:pt x="-3566" y="298959"/>
                        <a:pt x="747" y="251514"/>
                      </a:cubicBezTo>
                      <a:cubicBezTo>
                        <a:pt x="5060" y="204069"/>
                        <a:pt x="30939" y="149434"/>
                        <a:pt x="52505" y="113491"/>
                      </a:cubicBezTo>
                      <a:cubicBezTo>
                        <a:pt x="74071" y="77548"/>
                        <a:pt x="105702" y="54543"/>
                        <a:pt x="130143" y="35853"/>
                      </a:cubicBezTo>
                      <a:cubicBezTo>
                        <a:pt x="154584" y="17163"/>
                        <a:pt x="194841" y="-5841"/>
                        <a:pt x="199154" y="1348"/>
                      </a:cubicBezTo>
                      <a:cubicBezTo>
                        <a:pt x="203467" y="8537"/>
                        <a:pt x="163211" y="45917"/>
                        <a:pt x="156022" y="78985"/>
                      </a:cubicBezTo>
                      <a:cubicBezTo>
                        <a:pt x="148833" y="112053"/>
                        <a:pt x="151709" y="171000"/>
                        <a:pt x="156022" y="199755"/>
                      </a:cubicBezTo>
                      <a:cubicBezTo>
                        <a:pt x="160335" y="228510"/>
                        <a:pt x="171118" y="240012"/>
                        <a:pt x="181902" y="251514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9CB02EAD-C0C7-3693-B831-8C9F568B5243}"/>
                    </a:ext>
                  </a:extLst>
                </p:cNvPr>
                <p:cNvSpPr/>
                <p:nvPr/>
              </p:nvSpPr>
              <p:spPr>
                <a:xfrm>
                  <a:off x="1725203" y="607884"/>
                  <a:ext cx="250246" cy="461791"/>
                </a:xfrm>
                <a:custGeom>
                  <a:avLst/>
                  <a:gdLst>
                    <a:gd name="connsiteX0" fmla="*/ 34586 w 250246"/>
                    <a:gd name="connsiteY0" fmla="*/ 461791 h 461791"/>
                    <a:gd name="connsiteX1" fmla="*/ 80 w 250246"/>
                    <a:gd name="connsiteY1" fmla="*/ 306516 h 461791"/>
                    <a:gd name="connsiteX2" fmla="*/ 43212 w 250246"/>
                    <a:gd name="connsiteY2" fmla="*/ 168493 h 461791"/>
                    <a:gd name="connsiteX3" fmla="*/ 129476 w 250246"/>
                    <a:gd name="connsiteY3" fmla="*/ 39097 h 461791"/>
                    <a:gd name="connsiteX4" fmla="*/ 215740 w 250246"/>
                    <a:gd name="connsiteY4" fmla="*/ 4591 h 461791"/>
                    <a:gd name="connsiteX5" fmla="*/ 181235 w 250246"/>
                    <a:gd name="connsiteY5" fmla="*/ 125361 h 461791"/>
                    <a:gd name="connsiteX6" fmla="*/ 181235 w 250246"/>
                    <a:gd name="connsiteY6" fmla="*/ 220252 h 461791"/>
                    <a:gd name="connsiteX7" fmla="*/ 250246 w 250246"/>
                    <a:gd name="connsiteY7" fmla="*/ 349648 h 461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246" h="461791">
                      <a:moveTo>
                        <a:pt x="34586" y="461791"/>
                      </a:moveTo>
                      <a:cubicBezTo>
                        <a:pt x="16614" y="408595"/>
                        <a:pt x="-1358" y="355399"/>
                        <a:pt x="80" y="306516"/>
                      </a:cubicBezTo>
                      <a:cubicBezTo>
                        <a:pt x="1518" y="257633"/>
                        <a:pt x="21646" y="213063"/>
                        <a:pt x="43212" y="168493"/>
                      </a:cubicBezTo>
                      <a:cubicBezTo>
                        <a:pt x="64778" y="123923"/>
                        <a:pt x="100721" y="66414"/>
                        <a:pt x="129476" y="39097"/>
                      </a:cubicBezTo>
                      <a:cubicBezTo>
                        <a:pt x="158231" y="11780"/>
                        <a:pt x="207114" y="-9786"/>
                        <a:pt x="215740" y="4591"/>
                      </a:cubicBezTo>
                      <a:cubicBezTo>
                        <a:pt x="224367" y="18968"/>
                        <a:pt x="186986" y="89418"/>
                        <a:pt x="181235" y="125361"/>
                      </a:cubicBezTo>
                      <a:cubicBezTo>
                        <a:pt x="175484" y="161304"/>
                        <a:pt x="169733" y="182871"/>
                        <a:pt x="181235" y="220252"/>
                      </a:cubicBezTo>
                      <a:cubicBezTo>
                        <a:pt x="192737" y="257633"/>
                        <a:pt x="221491" y="303640"/>
                        <a:pt x="250246" y="34964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5B165C2B-9BF2-6A2B-7B79-CD723EDE977B}"/>
                    </a:ext>
                  </a:extLst>
                </p:cNvPr>
                <p:cNvSpPr/>
                <p:nvPr/>
              </p:nvSpPr>
              <p:spPr>
                <a:xfrm>
                  <a:off x="2090003" y="721084"/>
                  <a:ext cx="137195" cy="245074"/>
                </a:xfrm>
                <a:custGeom>
                  <a:avLst/>
                  <a:gdLst>
                    <a:gd name="connsiteX0" fmla="*/ 6216 w 137195"/>
                    <a:gd name="connsiteY0" fmla="*/ 193316 h 245074"/>
                    <a:gd name="connsiteX1" fmla="*/ 14842 w 137195"/>
                    <a:gd name="connsiteY1" fmla="*/ 46667 h 245074"/>
                    <a:gd name="connsiteX2" fmla="*/ 135612 w 137195"/>
                    <a:gd name="connsiteY2" fmla="*/ 3535 h 245074"/>
                    <a:gd name="connsiteX3" fmla="*/ 83854 w 137195"/>
                    <a:gd name="connsiteY3" fmla="*/ 124305 h 245074"/>
                    <a:gd name="connsiteX4" fmla="*/ 83854 w 137195"/>
                    <a:gd name="connsiteY4" fmla="*/ 245074 h 245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195" h="245074">
                      <a:moveTo>
                        <a:pt x="6216" y="193316"/>
                      </a:moveTo>
                      <a:cubicBezTo>
                        <a:pt x="-254" y="135806"/>
                        <a:pt x="-6724" y="78297"/>
                        <a:pt x="14842" y="46667"/>
                      </a:cubicBezTo>
                      <a:cubicBezTo>
                        <a:pt x="36408" y="15037"/>
                        <a:pt x="124110" y="-9405"/>
                        <a:pt x="135612" y="3535"/>
                      </a:cubicBezTo>
                      <a:cubicBezTo>
                        <a:pt x="147114" y="16475"/>
                        <a:pt x="92480" y="84049"/>
                        <a:pt x="83854" y="124305"/>
                      </a:cubicBezTo>
                      <a:cubicBezTo>
                        <a:pt x="75228" y="164561"/>
                        <a:pt x="79541" y="204817"/>
                        <a:pt x="83854" y="245074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BD608AE8-72BC-4749-D45F-DA3C04C09447}"/>
                    </a:ext>
                  </a:extLst>
                </p:cNvPr>
                <p:cNvSpPr/>
                <p:nvPr/>
              </p:nvSpPr>
              <p:spPr>
                <a:xfrm>
                  <a:off x="2527540" y="2120921"/>
                  <a:ext cx="195967" cy="208211"/>
                </a:xfrm>
                <a:custGeom>
                  <a:avLst/>
                  <a:gdLst>
                    <a:gd name="connsiteX0" fmla="*/ 0 w 195967"/>
                    <a:gd name="connsiteY0" fmla="*/ 139200 h 208211"/>
                    <a:gd name="connsiteX1" fmla="*/ 172528 w 195967"/>
                    <a:gd name="connsiteY1" fmla="*/ 1177 h 208211"/>
                    <a:gd name="connsiteX2" fmla="*/ 189781 w 195967"/>
                    <a:gd name="connsiteY2" fmla="*/ 208211 h 20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5967" h="208211">
                      <a:moveTo>
                        <a:pt x="0" y="139200"/>
                      </a:moveTo>
                      <a:cubicBezTo>
                        <a:pt x="70449" y="64437"/>
                        <a:pt x="140898" y="-10325"/>
                        <a:pt x="172528" y="1177"/>
                      </a:cubicBezTo>
                      <a:cubicBezTo>
                        <a:pt x="204158" y="12679"/>
                        <a:pt x="196969" y="110445"/>
                        <a:pt x="189781" y="20821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97C484E9-B392-D249-63FD-1C3ED4E73329}"/>
                    </a:ext>
                  </a:extLst>
                </p:cNvPr>
                <p:cNvSpPr/>
                <p:nvPr/>
              </p:nvSpPr>
              <p:spPr>
                <a:xfrm>
                  <a:off x="1216325" y="2743167"/>
                  <a:ext cx="450162" cy="422727"/>
                </a:xfrm>
                <a:custGeom>
                  <a:avLst/>
                  <a:gdLst>
                    <a:gd name="connsiteX0" fmla="*/ 0 w 450162"/>
                    <a:gd name="connsiteY0" fmla="*/ 327837 h 422727"/>
                    <a:gd name="connsiteX1" fmla="*/ 138022 w 450162"/>
                    <a:gd name="connsiteY1" fmla="*/ 86297 h 422727"/>
                    <a:gd name="connsiteX2" fmla="*/ 327803 w 450162"/>
                    <a:gd name="connsiteY2" fmla="*/ 33 h 422727"/>
                    <a:gd name="connsiteX3" fmla="*/ 439947 w 450162"/>
                    <a:gd name="connsiteY3" fmla="*/ 77671 h 422727"/>
                    <a:gd name="connsiteX4" fmla="*/ 431320 w 450162"/>
                    <a:gd name="connsiteY4" fmla="*/ 207067 h 422727"/>
                    <a:gd name="connsiteX5" fmla="*/ 319177 w 450162"/>
                    <a:gd name="connsiteY5" fmla="*/ 422727 h 42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0162" h="422727">
                      <a:moveTo>
                        <a:pt x="0" y="327837"/>
                      </a:moveTo>
                      <a:cubicBezTo>
                        <a:pt x="41694" y="234384"/>
                        <a:pt x="83388" y="140931"/>
                        <a:pt x="138022" y="86297"/>
                      </a:cubicBezTo>
                      <a:cubicBezTo>
                        <a:pt x="192656" y="31663"/>
                        <a:pt x="277482" y="1471"/>
                        <a:pt x="327803" y="33"/>
                      </a:cubicBezTo>
                      <a:cubicBezTo>
                        <a:pt x="378124" y="-1405"/>
                        <a:pt x="422694" y="43165"/>
                        <a:pt x="439947" y="77671"/>
                      </a:cubicBezTo>
                      <a:cubicBezTo>
                        <a:pt x="457200" y="112177"/>
                        <a:pt x="451448" y="149558"/>
                        <a:pt x="431320" y="207067"/>
                      </a:cubicBezTo>
                      <a:cubicBezTo>
                        <a:pt x="411192" y="264576"/>
                        <a:pt x="365184" y="343651"/>
                        <a:pt x="319177" y="4227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73F59BC-06EF-7496-110E-B403A94ED00B}"/>
                    </a:ext>
                  </a:extLst>
                </p:cNvPr>
                <p:cNvSpPr/>
                <p:nvPr/>
              </p:nvSpPr>
              <p:spPr>
                <a:xfrm>
                  <a:off x="1578634" y="2056708"/>
                  <a:ext cx="292546" cy="490605"/>
                </a:xfrm>
                <a:custGeom>
                  <a:avLst/>
                  <a:gdLst>
                    <a:gd name="connsiteX0" fmla="*/ 0 w 292546"/>
                    <a:gd name="connsiteY0" fmla="*/ 91269 h 490605"/>
                    <a:gd name="connsiteX1" fmla="*/ 17253 w 292546"/>
                    <a:gd name="connsiteY1" fmla="*/ 194786 h 490605"/>
                    <a:gd name="connsiteX2" fmla="*/ 60385 w 292546"/>
                    <a:gd name="connsiteY2" fmla="*/ 281050 h 490605"/>
                    <a:gd name="connsiteX3" fmla="*/ 94891 w 292546"/>
                    <a:gd name="connsiteY3" fmla="*/ 453579 h 490605"/>
                    <a:gd name="connsiteX4" fmla="*/ 146649 w 292546"/>
                    <a:gd name="connsiteY4" fmla="*/ 488084 h 490605"/>
                    <a:gd name="connsiteX5" fmla="*/ 198408 w 292546"/>
                    <a:gd name="connsiteY5" fmla="*/ 410447 h 490605"/>
                    <a:gd name="connsiteX6" fmla="*/ 189781 w 292546"/>
                    <a:gd name="connsiteY6" fmla="*/ 186160 h 490605"/>
                    <a:gd name="connsiteX7" fmla="*/ 284672 w 292546"/>
                    <a:gd name="connsiteY7" fmla="*/ 134401 h 490605"/>
                    <a:gd name="connsiteX8" fmla="*/ 258792 w 292546"/>
                    <a:gd name="connsiteY8" fmla="*/ 5005 h 490605"/>
                    <a:gd name="connsiteX9" fmla="*/ 34506 w 292546"/>
                    <a:gd name="connsiteY9" fmla="*/ 39511 h 490605"/>
                    <a:gd name="connsiteX10" fmla="*/ 8626 w 292546"/>
                    <a:gd name="connsiteY10" fmla="*/ 160281 h 490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546" h="490605">
                      <a:moveTo>
                        <a:pt x="0" y="91269"/>
                      </a:moveTo>
                      <a:cubicBezTo>
                        <a:pt x="3594" y="127212"/>
                        <a:pt x="7189" y="163156"/>
                        <a:pt x="17253" y="194786"/>
                      </a:cubicBezTo>
                      <a:cubicBezTo>
                        <a:pt x="27317" y="226416"/>
                        <a:pt x="47445" y="237918"/>
                        <a:pt x="60385" y="281050"/>
                      </a:cubicBezTo>
                      <a:cubicBezTo>
                        <a:pt x="73325" y="324182"/>
                        <a:pt x="80514" y="419073"/>
                        <a:pt x="94891" y="453579"/>
                      </a:cubicBezTo>
                      <a:cubicBezTo>
                        <a:pt x="109268" y="488085"/>
                        <a:pt x="129396" y="495273"/>
                        <a:pt x="146649" y="488084"/>
                      </a:cubicBezTo>
                      <a:cubicBezTo>
                        <a:pt x="163902" y="480895"/>
                        <a:pt x="191219" y="460768"/>
                        <a:pt x="198408" y="410447"/>
                      </a:cubicBezTo>
                      <a:cubicBezTo>
                        <a:pt x="205597" y="360126"/>
                        <a:pt x="175404" y="232168"/>
                        <a:pt x="189781" y="186160"/>
                      </a:cubicBezTo>
                      <a:cubicBezTo>
                        <a:pt x="204158" y="140152"/>
                        <a:pt x="273170" y="164593"/>
                        <a:pt x="284672" y="134401"/>
                      </a:cubicBezTo>
                      <a:cubicBezTo>
                        <a:pt x="296174" y="104209"/>
                        <a:pt x="300486" y="20820"/>
                        <a:pt x="258792" y="5005"/>
                      </a:cubicBezTo>
                      <a:cubicBezTo>
                        <a:pt x="217098" y="-10810"/>
                        <a:pt x="76200" y="13632"/>
                        <a:pt x="34506" y="39511"/>
                      </a:cubicBezTo>
                      <a:cubicBezTo>
                        <a:pt x="-7188" y="65390"/>
                        <a:pt x="719" y="112835"/>
                        <a:pt x="8626" y="1602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443FBF2D-AB7C-9A21-CB3C-13B2EFEC3CB3}"/>
                    </a:ext>
                  </a:extLst>
                </p:cNvPr>
                <p:cNvSpPr/>
                <p:nvPr/>
              </p:nvSpPr>
              <p:spPr>
                <a:xfrm>
                  <a:off x="1889147" y="2216899"/>
                  <a:ext cx="328237" cy="483270"/>
                </a:xfrm>
                <a:custGeom>
                  <a:avLst/>
                  <a:gdLst>
                    <a:gd name="connsiteX0" fmla="*/ 51796 w 328237"/>
                    <a:gd name="connsiteY0" fmla="*/ 310641 h 483270"/>
                    <a:gd name="connsiteX1" fmla="*/ 38 w 328237"/>
                    <a:gd name="connsiteY1" fmla="*/ 379652 h 483270"/>
                    <a:gd name="connsiteX2" fmla="*/ 60423 w 328237"/>
                    <a:gd name="connsiteY2" fmla="*/ 483169 h 483270"/>
                    <a:gd name="connsiteX3" fmla="*/ 207072 w 328237"/>
                    <a:gd name="connsiteY3" fmla="*/ 396905 h 483270"/>
                    <a:gd name="connsiteX4" fmla="*/ 276083 w 328237"/>
                    <a:gd name="connsiteY4" fmla="*/ 302014 h 483270"/>
                    <a:gd name="connsiteX5" fmla="*/ 276083 w 328237"/>
                    <a:gd name="connsiteY5" fmla="*/ 241629 h 483270"/>
                    <a:gd name="connsiteX6" fmla="*/ 327842 w 328237"/>
                    <a:gd name="connsiteY6" fmla="*/ 120859 h 483270"/>
                    <a:gd name="connsiteX7" fmla="*/ 293336 w 328237"/>
                    <a:gd name="connsiteY7" fmla="*/ 34595 h 483270"/>
                    <a:gd name="connsiteX8" fmla="*/ 181193 w 328237"/>
                    <a:gd name="connsiteY8" fmla="*/ 90 h 483270"/>
                    <a:gd name="connsiteX9" fmla="*/ 112181 w 328237"/>
                    <a:gd name="connsiteY9" fmla="*/ 43222 h 483270"/>
                    <a:gd name="connsiteX10" fmla="*/ 86302 w 328237"/>
                    <a:gd name="connsiteY10" fmla="*/ 172618 h 483270"/>
                    <a:gd name="connsiteX11" fmla="*/ 51796 w 328237"/>
                    <a:gd name="connsiteY11" fmla="*/ 310641 h 483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8237" h="483270">
                      <a:moveTo>
                        <a:pt x="51796" y="310641"/>
                      </a:moveTo>
                      <a:cubicBezTo>
                        <a:pt x="37419" y="345147"/>
                        <a:pt x="-1400" y="350898"/>
                        <a:pt x="38" y="379652"/>
                      </a:cubicBezTo>
                      <a:cubicBezTo>
                        <a:pt x="1476" y="408406"/>
                        <a:pt x="25918" y="480294"/>
                        <a:pt x="60423" y="483169"/>
                      </a:cubicBezTo>
                      <a:cubicBezTo>
                        <a:pt x="94928" y="486044"/>
                        <a:pt x="171129" y="427097"/>
                        <a:pt x="207072" y="396905"/>
                      </a:cubicBezTo>
                      <a:cubicBezTo>
                        <a:pt x="243015" y="366713"/>
                        <a:pt x="264581" y="327893"/>
                        <a:pt x="276083" y="302014"/>
                      </a:cubicBezTo>
                      <a:cubicBezTo>
                        <a:pt x="287585" y="276135"/>
                        <a:pt x="267457" y="271821"/>
                        <a:pt x="276083" y="241629"/>
                      </a:cubicBezTo>
                      <a:cubicBezTo>
                        <a:pt x="284710" y="211436"/>
                        <a:pt x="324967" y="155364"/>
                        <a:pt x="327842" y="120859"/>
                      </a:cubicBezTo>
                      <a:cubicBezTo>
                        <a:pt x="330717" y="86354"/>
                        <a:pt x="317778" y="54723"/>
                        <a:pt x="293336" y="34595"/>
                      </a:cubicBezTo>
                      <a:cubicBezTo>
                        <a:pt x="268894" y="14467"/>
                        <a:pt x="211385" y="-1348"/>
                        <a:pt x="181193" y="90"/>
                      </a:cubicBezTo>
                      <a:cubicBezTo>
                        <a:pt x="151001" y="1528"/>
                        <a:pt x="127996" y="14467"/>
                        <a:pt x="112181" y="43222"/>
                      </a:cubicBezTo>
                      <a:cubicBezTo>
                        <a:pt x="96366" y="71977"/>
                        <a:pt x="97804" y="129486"/>
                        <a:pt x="86302" y="172618"/>
                      </a:cubicBezTo>
                      <a:cubicBezTo>
                        <a:pt x="74800" y="215750"/>
                        <a:pt x="66173" y="276135"/>
                        <a:pt x="51796" y="310641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E5AE7132-F02C-641E-8009-9BC48662BDCB}"/>
                    </a:ext>
                  </a:extLst>
                </p:cNvPr>
                <p:cNvSpPr/>
                <p:nvPr/>
              </p:nvSpPr>
              <p:spPr>
                <a:xfrm>
                  <a:off x="2138113" y="2850287"/>
                  <a:ext cx="330149" cy="393245"/>
                </a:xfrm>
                <a:custGeom>
                  <a:avLst/>
                  <a:gdLst>
                    <a:gd name="connsiteX0" fmla="*/ 78876 w 330149"/>
                    <a:gd name="connsiteY0" fmla="*/ 30936 h 393245"/>
                    <a:gd name="connsiteX1" fmla="*/ 251404 w 330149"/>
                    <a:gd name="connsiteY1" fmla="*/ 5056 h 393245"/>
                    <a:gd name="connsiteX2" fmla="*/ 320415 w 330149"/>
                    <a:gd name="connsiteY2" fmla="*/ 117200 h 393245"/>
                    <a:gd name="connsiteX3" fmla="*/ 320415 w 330149"/>
                    <a:gd name="connsiteY3" fmla="*/ 168958 h 393245"/>
                    <a:gd name="connsiteX4" fmla="*/ 234151 w 330149"/>
                    <a:gd name="connsiteY4" fmla="*/ 229343 h 393245"/>
                    <a:gd name="connsiteX5" fmla="*/ 113381 w 330149"/>
                    <a:gd name="connsiteY5" fmla="*/ 298355 h 393245"/>
                    <a:gd name="connsiteX6" fmla="*/ 96129 w 330149"/>
                    <a:gd name="connsiteY6" fmla="*/ 393245 h 393245"/>
                    <a:gd name="connsiteX7" fmla="*/ 1238 w 330149"/>
                    <a:gd name="connsiteY7" fmla="*/ 298355 h 393245"/>
                    <a:gd name="connsiteX8" fmla="*/ 44370 w 330149"/>
                    <a:gd name="connsiteY8" fmla="*/ 134453 h 393245"/>
                    <a:gd name="connsiteX9" fmla="*/ 78876 w 330149"/>
                    <a:gd name="connsiteY9" fmla="*/ 30936 h 393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149" h="393245">
                      <a:moveTo>
                        <a:pt x="78876" y="30936"/>
                      </a:moveTo>
                      <a:cubicBezTo>
                        <a:pt x="113382" y="9370"/>
                        <a:pt x="211148" y="-9321"/>
                        <a:pt x="251404" y="5056"/>
                      </a:cubicBezTo>
                      <a:cubicBezTo>
                        <a:pt x="291661" y="19433"/>
                        <a:pt x="308913" y="89883"/>
                        <a:pt x="320415" y="117200"/>
                      </a:cubicBezTo>
                      <a:cubicBezTo>
                        <a:pt x="331917" y="144517"/>
                        <a:pt x="334792" y="150267"/>
                        <a:pt x="320415" y="168958"/>
                      </a:cubicBezTo>
                      <a:cubicBezTo>
                        <a:pt x="306038" y="187649"/>
                        <a:pt x="268657" y="207777"/>
                        <a:pt x="234151" y="229343"/>
                      </a:cubicBezTo>
                      <a:cubicBezTo>
                        <a:pt x="199645" y="250909"/>
                        <a:pt x="136385" y="271038"/>
                        <a:pt x="113381" y="298355"/>
                      </a:cubicBezTo>
                      <a:cubicBezTo>
                        <a:pt x="90377" y="325672"/>
                        <a:pt x="114819" y="393245"/>
                        <a:pt x="96129" y="393245"/>
                      </a:cubicBezTo>
                      <a:cubicBezTo>
                        <a:pt x="77439" y="393245"/>
                        <a:pt x="9864" y="341487"/>
                        <a:pt x="1238" y="298355"/>
                      </a:cubicBezTo>
                      <a:cubicBezTo>
                        <a:pt x="-7388" y="255223"/>
                        <a:pt x="31430" y="179023"/>
                        <a:pt x="44370" y="134453"/>
                      </a:cubicBezTo>
                      <a:cubicBezTo>
                        <a:pt x="57310" y="89883"/>
                        <a:pt x="44370" y="52502"/>
                        <a:pt x="78876" y="3093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17EB19A8-387F-E173-5479-07102058E786}"/>
                    </a:ext>
                  </a:extLst>
                </p:cNvPr>
                <p:cNvSpPr/>
                <p:nvPr/>
              </p:nvSpPr>
              <p:spPr>
                <a:xfrm>
                  <a:off x="1974381" y="3354054"/>
                  <a:ext cx="364006" cy="803889"/>
                </a:xfrm>
                <a:custGeom>
                  <a:avLst/>
                  <a:gdLst>
                    <a:gd name="connsiteX0" fmla="*/ 121838 w 364006"/>
                    <a:gd name="connsiteY0" fmla="*/ 18874 h 803889"/>
                    <a:gd name="connsiteX1" fmla="*/ 294366 w 364006"/>
                    <a:gd name="connsiteY1" fmla="*/ 18874 h 803889"/>
                    <a:gd name="connsiteX2" fmla="*/ 363377 w 364006"/>
                    <a:gd name="connsiteY2" fmla="*/ 165523 h 803889"/>
                    <a:gd name="connsiteX3" fmla="*/ 259861 w 364006"/>
                    <a:gd name="connsiteY3" fmla="*/ 277667 h 803889"/>
                    <a:gd name="connsiteX4" fmla="*/ 182223 w 364006"/>
                    <a:gd name="connsiteY4" fmla="*/ 458821 h 803889"/>
                    <a:gd name="connsiteX5" fmla="*/ 225355 w 364006"/>
                    <a:gd name="connsiteY5" fmla="*/ 752120 h 803889"/>
                    <a:gd name="connsiteX6" fmla="*/ 225355 w 364006"/>
                    <a:gd name="connsiteY6" fmla="*/ 795252 h 803889"/>
                    <a:gd name="connsiteX7" fmla="*/ 104585 w 364006"/>
                    <a:gd name="connsiteY7" fmla="*/ 760746 h 803889"/>
                    <a:gd name="connsiteX8" fmla="*/ 1068 w 364006"/>
                    <a:gd name="connsiteY8" fmla="*/ 389810 h 803889"/>
                    <a:gd name="connsiteX9" fmla="*/ 52827 w 364006"/>
                    <a:gd name="connsiteY9" fmla="*/ 294920 h 803889"/>
                    <a:gd name="connsiteX10" fmla="*/ 87332 w 364006"/>
                    <a:gd name="connsiteY10" fmla="*/ 174150 h 803889"/>
                    <a:gd name="connsiteX11" fmla="*/ 121838 w 364006"/>
                    <a:gd name="connsiteY11" fmla="*/ 18874 h 80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4006" h="803889">
                      <a:moveTo>
                        <a:pt x="121838" y="18874"/>
                      </a:moveTo>
                      <a:cubicBezTo>
                        <a:pt x="156344" y="-7005"/>
                        <a:pt x="254110" y="-5568"/>
                        <a:pt x="294366" y="18874"/>
                      </a:cubicBezTo>
                      <a:cubicBezTo>
                        <a:pt x="334623" y="43316"/>
                        <a:pt x="369128" y="122391"/>
                        <a:pt x="363377" y="165523"/>
                      </a:cubicBezTo>
                      <a:cubicBezTo>
                        <a:pt x="357626" y="208655"/>
                        <a:pt x="290053" y="228784"/>
                        <a:pt x="259861" y="277667"/>
                      </a:cubicBezTo>
                      <a:cubicBezTo>
                        <a:pt x="229669" y="326550"/>
                        <a:pt x="187974" y="379746"/>
                        <a:pt x="182223" y="458821"/>
                      </a:cubicBezTo>
                      <a:cubicBezTo>
                        <a:pt x="176472" y="537896"/>
                        <a:pt x="218166" y="696048"/>
                        <a:pt x="225355" y="752120"/>
                      </a:cubicBezTo>
                      <a:cubicBezTo>
                        <a:pt x="232544" y="808192"/>
                        <a:pt x="245483" y="793814"/>
                        <a:pt x="225355" y="795252"/>
                      </a:cubicBezTo>
                      <a:cubicBezTo>
                        <a:pt x="205227" y="796690"/>
                        <a:pt x="141966" y="828320"/>
                        <a:pt x="104585" y="760746"/>
                      </a:cubicBezTo>
                      <a:cubicBezTo>
                        <a:pt x="67204" y="693172"/>
                        <a:pt x="9694" y="467448"/>
                        <a:pt x="1068" y="389810"/>
                      </a:cubicBezTo>
                      <a:cubicBezTo>
                        <a:pt x="-7558" y="312172"/>
                        <a:pt x="38450" y="330863"/>
                        <a:pt x="52827" y="294920"/>
                      </a:cubicBezTo>
                      <a:cubicBezTo>
                        <a:pt x="67204" y="258977"/>
                        <a:pt x="75830" y="220158"/>
                        <a:pt x="87332" y="174150"/>
                      </a:cubicBezTo>
                      <a:cubicBezTo>
                        <a:pt x="98834" y="128142"/>
                        <a:pt x="87332" y="44753"/>
                        <a:pt x="121838" y="18874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54C1DB01-C0B6-5C49-53CD-6C84966753A1}"/>
                    </a:ext>
                  </a:extLst>
                </p:cNvPr>
                <p:cNvSpPr/>
                <p:nvPr/>
              </p:nvSpPr>
              <p:spPr>
                <a:xfrm>
                  <a:off x="1448052" y="3286002"/>
                  <a:ext cx="281003" cy="310361"/>
                </a:xfrm>
                <a:custGeom>
                  <a:avLst/>
                  <a:gdLst>
                    <a:gd name="connsiteX0" fmla="*/ 27065 w 281003"/>
                    <a:gd name="connsiteY0" fmla="*/ 69673 h 310361"/>
                    <a:gd name="connsiteX1" fmla="*/ 139208 w 281003"/>
                    <a:gd name="connsiteY1" fmla="*/ 662 h 310361"/>
                    <a:gd name="connsiteX2" fmla="*/ 277231 w 281003"/>
                    <a:gd name="connsiteY2" fmla="*/ 112806 h 310361"/>
                    <a:gd name="connsiteX3" fmla="*/ 225473 w 281003"/>
                    <a:gd name="connsiteY3" fmla="*/ 285334 h 310361"/>
                    <a:gd name="connsiteX4" fmla="*/ 52944 w 281003"/>
                    <a:gd name="connsiteY4" fmla="*/ 293960 h 310361"/>
                    <a:gd name="connsiteX5" fmla="*/ 1186 w 281003"/>
                    <a:gd name="connsiteY5" fmla="*/ 138685 h 310361"/>
                    <a:gd name="connsiteX6" fmla="*/ 27065 w 281003"/>
                    <a:gd name="connsiteY6" fmla="*/ 69673 h 31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1003" h="310361">
                      <a:moveTo>
                        <a:pt x="27065" y="69673"/>
                      </a:moveTo>
                      <a:cubicBezTo>
                        <a:pt x="50069" y="46669"/>
                        <a:pt x="97514" y="-6527"/>
                        <a:pt x="139208" y="662"/>
                      </a:cubicBezTo>
                      <a:cubicBezTo>
                        <a:pt x="180902" y="7851"/>
                        <a:pt x="262853" y="65361"/>
                        <a:pt x="277231" y="112806"/>
                      </a:cubicBezTo>
                      <a:cubicBezTo>
                        <a:pt x="291609" y="160251"/>
                        <a:pt x="262854" y="255142"/>
                        <a:pt x="225473" y="285334"/>
                      </a:cubicBezTo>
                      <a:cubicBezTo>
                        <a:pt x="188092" y="315526"/>
                        <a:pt x="90325" y="318401"/>
                        <a:pt x="52944" y="293960"/>
                      </a:cubicBezTo>
                      <a:cubicBezTo>
                        <a:pt x="15563" y="269519"/>
                        <a:pt x="5499" y="173191"/>
                        <a:pt x="1186" y="138685"/>
                      </a:cubicBezTo>
                      <a:cubicBezTo>
                        <a:pt x="-3127" y="104179"/>
                        <a:pt x="4061" y="92677"/>
                        <a:pt x="27065" y="69673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D84916-3CF8-78DD-71E5-EFD13323D926}"/>
                </a:ext>
              </a:extLst>
            </p:cNvPr>
            <p:cNvCxnSpPr/>
            <p:nvPr/>
          </p:nvCxnSpPr>
          <p:spPr>
            <a:xfrm>
              <a:off x="1890476" y="3786252"/>
              <a:ext cx="41642" cy="5788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6D5A3C4-F116-EDEA-F4DF-3CE59527BBB1}"/>
              </a:ext>
            </a:extLst>
          </p:cNvPr>
          <p:cNvSpPr/>
          <p:nvPr/>
        </p:nvSpPr>
        <p:spPr>
          <a:xfrm>
            <a:off x="9661783" y="4752367"/>
            <a:ext cx="219479" cy="3402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CE8AE01-22A3-AD20-99F1-D6F23A849AEB}"/>
              </a:ext>
            </a:extLst>
          </p:cNvPr>
          <p:cNvSpPr/>
          <p:nvPr/>
        </p:nvSpPr>
        <p:spPr>
          <a:xfrm flipH="1">
            <a:off x="8688872" y="4784062"/>
            <a:ext cx="209106" cy="3402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B01F81E-F598-AFC0-A036-397643CF8D79}"/>
              </a:ext>
            </a:extLst>
          </p:cNvPr>
          <p:cNvSpPr/>
          <p:nvPr/>
        </p:nvSpPr>
        <p:spPr>
          <a:xfrm>
            <a:off x="8559894" y="4353276"/>
            <a:ext cx="469940" cy="226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AFB48F-73C8-5958-9893-5CC97E1A741B}"/>
              </a:ext>
            </a:extLst>
          </p:cNvPr>
          <p:cNvSpPr txBox="1"/>
          <p:nvPr/>
        </p:nvSpPr>
        <p:spPr>
          <a:xfrm>
            <a:off x="10119917" y="479754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Incision heel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F7C5B1-024D-6F28-3761-30D07088ADA1}"/>
              </a:ext>
            </a:extLst>
          </p:cNvPr>
          <p:cNvSpPr txBox="1"/>
          <p:nvPr/>
        </p:nvSpPr>
        <p:spPr>
          <a:xfrm>
            <a:off x="7084355" y="4328106"/>
            <a:ext cx="12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pad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31B8CC6-3125-F353-A223-000162ECBC38}"/>
              </a:ext>
            </a:extLst>
          </p:cNvPr>
          <p:cNvSpPr txBox="1"/>
          <p:nvPr/>
        </p:nvSpPr>
        <p:spPr>
          <a:xfrm>
            <a:off x="6978546" y="4882013"/>
            <a:ext cx="133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heel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339DBF-CC8E-5A1F-E614-E8788EF34A72}"/>
              </a:ext>
            </a:extLst>
          </p:cNvPr>
          <p:cNvSpPr txBox="1"/>
          <p:nvPr/>
        </p:nvSpPr>
        <p:spPr>
          <a:xfrm>
            <a:off x="3402213" y="5760454"/>
            <a:ext cx="1314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(Piers et al., 2015)</a:t>
            </a:r>
          </a:p>
        </p:txBody>
      </p:sp>
    </p:spTree>
    <p:extLst>
      <p:ext uri="{BB962C8B-B14F-4D97-AF65-F5344CB8AC3E}">
        <p14:creationId xmlns:p14="http://schemas.microsoft.com/office/powerpoint/2010/main" val="9508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86" grpId="0" animBg="1"/>
      <p:bldP spid="87" grpId="0" animBg="1"/>
      <p:bldP spid="88" grpId="0" animBg="1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048" y="1230898"/>
            <a:ext cx="1512679" cy="15148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1248" y="511867"/>
            <a:ext cx="1069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Incision heel: Development of putative dermal papillae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63857" y="5052431"/>
            <a:ext cx="626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Do these papillae contain tactile nerve endings?</a:t>
            </a:r>
          </a:p>
        </p:txBody>
      </p:sp>
      <p:pic>
        <p:nvPicPr>
          <p:cNvPr id="34" name="Picture 3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235" y="1436433"/>
            <a:ext cx="5538040" cy="1075433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248" y="3856921"/>
            <a:ext cx="5595440" cy="11070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090" y="2616403"/>
            <a:ext cx="5635154" cy="1107001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8787782" y="1409413"/>
            <a:ext cx="2064716" cy="1080474"/>
          </a:xfrm>
          <a:custGeom>
            <a:avLst/>
            <a:gdLst>
              <a:gd name="connsiteX0" fmla="*/ 0 w 3383280"/>
              <a:gd name="connsiteY0" fmla="*/ 1952172 h 2196119"/>
              <a:gd name="connsiteX1" fmla="*/ 540328 w 3383280"/>
              <a:gd name="connsiteY1" fmla="*/ 1993736 h 2196119"/>
              <a:gd name="connsiteX2" fmla="*/ 523702 w 3383280"/>
              <a:gd name="connsiteY2" fmla="*/ 588885 h 2196119"/>
              <a:gd name="connsiteX3" fmla="*/ 789710 w 3383280"/>
              <a:gd name="connsiteY3" fmla="*/ 364441 h 2196119"/>
              <a:gd name="connsiteX4" fmla="*/ 947651 w 3383280"/>
              <a:gd name="connsiteY4" fmla="*/ 913081 h 2196119"/>
              <a:gd name="connsiteX5" fmla="*/ 1097280 w 3383280"/>
              <a:gd name="connsiteY5" fmla="*/ 2076863 h 2196119"/>
              <a:gd name="connsiteX6" fmla="*/ 1695797 w 3383280"/>
              <a:gd name="connsiteY6" fmla="*/ 2051925 h 2196119"/>
              <a:gd name="connsiteX7" fmla="*/ 1770611 w 3383280"/>
              <a:gd name="connsiteY7" fmla="*/ 1137525 h 2196119"/>
              <a:gd name="connsiteX8" fmla="*/ 1862051 w 3383280"/>
              <a:gd name="connsiteY8" fmla="*/ 223125 h 2196119"/>
              <a:gd name="connsiteX9" fmla="*/ 2128059 w 3383280"/>
              <a:gd name="connsiteY9" fmla="*/ 156623 h 2196119"/>
              <a:gd name="connsiteX10" fmla="*/ 2269375 w 3383280"/>
              <a:gd name="connsiteY10" fmla="*/ 2060238 h 2196119"/>
              <a:gd name="connsiteX11" fmla="*/ 3383280 w 3383280"/>
              <a:gd name="connsiteY11" fmla="*/ 1985423 h 2196119"/>
              <a:gd name="connsiteX12" fmla="*/ 3383280 w 3383280"/>
              <a:gd name="connsiteY12" fmla="*/ 1985423 h 21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2196119">
                <a:moveTo>
                  <a:pt x="0" y="1952172"/>
                </a:moveTo>
                <a:cubicBezTo>
                  <a:pt x="226522" y="2086561"/>
                  <a:pt x="453044" y="2220950"/>
                  <a:pt x="540328" y="1993736"/>
                </a:cubicBezTo>
                <a:cubicBezTo>
                  <a:pt x="627612" y="1766522"/>
                  <a:pt x="482138" y="860434"/>
                  <a:pt x="523702" y="588885"/>
                </a:cubicBezTo>
                <a:cubicBezTo>
                  <a:pt x="565266" y="317336"/>
                  <a:pt x="719052" y="310408"/>
                  <a:pt x="789710" y="364441"/>
                </a:cubicBezTo>
                <a:cubicBezTo>
                  <a:pt x="860368" y="418474"/>
                  <a:pt x="896389" y="627677"/>
                  <a:pt x="947651" y="913081"/>
                </a:cubicBezTo>
                <a:cubicBezTo>
                  <a:pt x="998913" y="1198485"/>
                  <a:pt x="972589" y="1887056"/>
                  <a:pt x="1097280" y="2076863"/>
                </a:cubicBezTo>
                <a:cubicBezTo>
                  <a:pt x="1221971" y="2266670"/>
                  <a:pt x="1583575" y="2208481"/>
                  <a:pt x="1695797" y="2051925"/>
                </a:cubicBezTo>
                <a:cubicBezTo>
                  <a:pt x="1808019" y="1895369"/>
                  <a:pt x="1742902" y="1442325"/>
                  <a:pt x="1770611" y="1137525"/>
                </a:cubicBezTo>
                <a:cubicBezTo>
                  <a:pt x="1798320" y="832725"/>
                  <a:pt x="1802476" y="386609"/>
                  <a:pt x="1862051" y="223125"/>
                </a:cubicBezTo>
                <a:cubicBezTo>
                  <a:pt x="1921626" y="59641"/>
                  <a:pt x="2060172" y="-149562"/>
                  <a:pt x="2128059" y="156623"/>
                </a:cubicBezTo>
                <a:cubicBezTo>
                  <a:pt x="2195946" y="462808"/>
                  <a:pt x="2060172" y="1755438"/>
                  <a:pt x="2269375" y="2060238"/>
                </a:cubicBezTo>
                <a:cubicBezTo>
                  <a:pt x="2478579" y="2365038"/>
                  <a:pt x="3383280" y="1985423"/>
                  <a:pt x="3383280" y="1985423"/>
                </a:cubicBezTo>
                <a:lnTo>
                  <a:pt x="3383280" y="1985423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grpSp>
        <p:nvGrpSpPr>
          <p:cNvPr id="12" name="Group 11"/>
          <p:cNvGrpSpPr/>
          <p:nvPr/>
        </p:nvGrpSpPr>
        <p:grpSpPr>
          <a:xfrm>
            <a:off x="9142121" y="1217704"/>
            <a:ext cx="1528089" cy="1403514"/>
            <a:chOff x="6101542" y="3733317"/>
            <a:chExt cx="2503954" cy="2852716"/>
          </a:xfrm>
        </p:grpSpPr>
        <p:grpSp>
          <p:nvGrpSpPr>
            <p:cNvPr id="30" name="Group 29"/>
            <p:cNvGrpSpPr/>
            <p:nvPr/>
          </p:nvGrpSpPr>
          <p:grpSpPr>
            <a:xfrm>
              <a:off x="6101542" y="4335725"/>
              <a:ext cx="1557200" cy="2250308"/>
              <a:chOff x="6101542" y="4335725"/>
              <a:chExt cx="1557200" cy="22503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101542" y="4335725"/>
                <a:ext cx="1557200" cy="2250308"/>
                <a:chOff x="6101542" y="4335725"/>
                <a:chExt cx="1557200" cy="2250308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367570">
                  <a:off x="7418832" y="4335725"/>
                  <a:ext cx="216131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21282035">
                  <a:off x="6123876" y="4680041"/>
                  <a:ext cx="216131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253056" y="5146245"/>
                  <a:ext cx="107603" cy="143978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cxnSpLocks/>
                  <a:stCxn id="38" idx="4"/>
                </p:cNvCxnSpPr>
                <p:nvPr/>
              </p:nvCxnSpPr>
              <p:spPr>
                <a:xfrm flipH="1">
                  <a:off x="7463626" y="4791619"/>
                  <a:ext cx="38876" cy="1624524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41"/>
                <p:cNvSpPr/>
                <p:nvPr/>
              </p:nvSpPr>
              <p:spPr>
                <a:xfrm>
                  <a:off x="6101542" y="4787560"/>
                  <a:ext cx="257694" cy="131062"/>
                </a:xfrm>
                <a:custGeom>
                  <a:avLst/>
                  <a:gdLst>
                    <a:gd name="connsiteX0" fmla="*/ 0 w 257694"/>
                    <a:gd name="connsiteY0" fmla="*/ 8884 h 8884"/>
                    <a:gd name="connsiteX1" fmla="*/ 257694 w 257694"/>
                    <a:gd name="connsiteY1" fmla="*/ 571 h 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694" h="8884">
                      <a:moveTo>
                        <a:pt x="0" y="8884"/>
                      </a:moveTo>
                      <a:cubicBezTo>
                        <a:pt x="157794" y="-3254"/>
                        <a:pt x="71937" y="571"/>
                        <a:pt x="257694" y="571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6112626" y="4939960"/>
                  <a:ext cx="257694" cy="131062"/>
                </a:xfrm>
                <a:custGeom>
                  <a:avLst/>
                  <a:gdLst>
                    <a:gd name="connsiteX0" fmla="*/ 0 w 257694"/>
                    <a:gd name="connsiteY0" fmla="*/ 8884 h 8884"/>
                    <a:gd name="connsiteX1" fmla="*/ 257694 w 257694"/>
                    <a:gd name="connsiteY1" fmla="*/ 571 h 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694" h="8884">
                      <a:moveTo>
                        <a:pt x="0" y="8884"/>
                      </a:moveTo>
                      <a:cubicBezTo>
                        <a:pt x="157794" y="-3254"/>
                        <a:pt x="71937" y="571"/>
                        <a:pt x="257694" y="571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7401048" y="4433262"/>
                  <a:ext cx="257694" cy="131062"/>
                </a:xfrm>
                <a:custGeom>
                  <a:avLst/>
                  <a:gdLst>
                    <a:gd name="connsiteX0" fmla="*/ 0 w 257694"/>
                    <a:gd name="connsiteY0" fmla="*/ 8884 h 8884"/>
                    <a:gd name="connsiteX1" fmla="*/ 257694 w 257694"/>
                    <a:gd name="connsiteY1" fmla="*/ 571 h 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694" h="8884">
                      <a:moveTo>
                        <a:pt x="0" y="8884"/>
                      </a:moveTo>
                      <a:cubicBezTo>
                        <a:pt x="157794" y="-3254"/>
                        <a:pt x="71937" y="571"/>
                        <a:pt x="257694" y="571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100"/>
                </a:p>
              </p:txBody>
            </p:sp>
          </p:grpSp>
          <p:sp>
            <p:nvSpPr>
              <p:cNvPr id="37" name="Freeform 36"/>
              <p:cNvSpPr/>
              <p:nvPr/>
            </p:nvSpPr>
            <p:spPr>
              <a:xfrm>
                <a:off x="7395504" y="4585662"/>
                <a:ext cx="257694" cy="131062"/>
              </a:xfrm>
              <a:custGeom>
                <a:avLst/>
                <a:gdLst>
                  <a:gd name="connsiteX0" fmla="*/ 0 w 257694"/>
                  <a:gd name="connsiteY0" fmla="*/ 8884 h 8884"/>
                  <a:gd name="connsiteX1" fmla="*/ 257694 w 257694"/>
                  <a:gd name="connsiteY1" fmla="*/ 571 h 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7694" h="8884">
                    <a:moveTo>
                      <a:pt x="0" y="8884"/>
                    </a:moveTo>
                    <a:cubicBezTo>
                      <a:pt x="157794" y="-3254"/>
                      <a:pt x="71937" y="571"/>
                      <a:pt x="257694" y="571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38655" y="3733317"/>
              <a:ext cx="666841" cy="2350649"/>
              <a:chOff x="7938655" y="3733317"/>
              <a:chExt cx="666841" cy="2350649"/>
            </a:xfrm>
          </p:grpSpPr>
          <p:sp>
            <p:nvSpPr>
              <p:cNvPr id="32" name="Right Brace 31"/>
              <p:cNvSpPr/>
              <p:nvPr/>
            </p:nvSpPr>
            <p:spPr>
              <a:xfrm>
                <a:off x="7938655" y="4162291"/>
                <a:ext cx="170345" cy="1914313"/>
              </a:xfrm>
              <a:prstGeom prst="rightBrace">
                <a:avLst>
                  <a:gd name="adj1" fmla="val 8333"/>
                  <a:gd name="adj2" fmla="val 113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1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7207057" y="4685528"/>
                <a:ext cx="2350649" cy="446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/>
                  <a:t>Dermal papilla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350467" y="1376405"/>
            <a:ext cx="781250" cy="29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S100 bulb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813431" y="1668121"/>
            <a:ext cx="337483" cy="113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946410" y="2174518"/>
            <a:ext cx="324774" cy="441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9090" y="2015812"/>
            <a:ext cx="669452" cy="298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</a:rPr>
              <a:t>A</a:t>
            </a:r>
            <a:r>
              <a:rPr lang="el-GR" sz="1100" dirty="0">
                <a:solidFill>
                  <a:srgbClr val="00B050"/>
                </a:solidFill>
              </a:rPr>
              <a:t>β</a:t>
            </a:r>
            <a:r>
              <a:rPr lang="en-GB" sz="1100" dirty="0">
                <a:solidFill>
                  <a:srgbClr val="00B050"/>
                </a:solidFill>
              </a:rPr>
              <a:t> fibre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292" y="1281304"/>
            <a:ext cx="178075" cy="1987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864292" y="1591240"/>
            <a:ext cx="178075" cy="198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58460" y="1924911"/>
            <a:ext cx="178075" cy="1987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0107" y="1243731"/>
            <a:ext cx="510933" cy="316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24780" y="1560490"/>
            <a:ext cx="614388" cy="316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NF200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030775" y="1869110"/>
            <a:ext cx="916742" cy="316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Collagen IV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0796" y="2841942"/>
            <a:ext cx="4974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Tactile nerve ending: ‘Meissner’s Corpuscle’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0AE3F-9860-4774-277F-76CB364D9D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67"/>
          <a:stretch/>
        </p:blipFill>
        <p:spPr>
          <a:xfrm>
            <a:off x="6725427" y="3259049"/>
            <a:ext cx="4592147" cy="2992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945A36-8DC6-94BE-441B-78CD0AFFD519}"/>
              </a:ext>
            </a:extLst>
          </p:cNvPr>
          <p:cNvSpPr txBox="1"/>
          <p:nvPr/>
        </p:nvSpPr>
        <p:spPr>
          <a:xfrm>
            <a:off x="8919501" y="6468920"/>
            <a:ext cx="32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Kirsten Wilson, unpublished data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22E754-D604-7E95-2F11-46B85C0677DA}"/>
              </a:ext>
            </a:extLst>
          </p:cNvPr>
          <p:cNvCxnSpPr>
            <a:cxnSpLocks/>
          </p:cNvCxnSpPr>
          <p:nvPr/>
        </p:nvCxnSpPr>
        <p:spPr>
          <a:xfrm>
            <a:off x="5172075" y="1889181"/>
            <a:ext cx="14080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EBD57F-5813-9BDE-2212-4D42EE350B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7" t="70439" r="50000" b="410"/>
          <a:stretch/>
        </p:blipFill>
        <p:spPr>
          <a:xfrm>
            <a:off x="10670210" y="3528157"/>
            <a:ext cx="1156103" cy="9186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1B92EA-B0D8-78DF-0A7E-A4051B6F6FA0}"/>
              </a:ext>
            </a:extLst>
          </p:cNvPr>
          <p:cNvCxnSpPr>
            <a:cxnSpLocks/>
          </p:cNvCxnSpPr>
          <p:nvPr/>
        </p:nvCxnSpPr>
        <p:spPr>
          <a:xfrm>
            <a:off x="5721390" y="1622609"/>
            <a:ext cx="4121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25F571-DF3D-1EED-A965-ACF9AF0846F7}"/>
              </a:ext>
            </a:extLst>
          </p:cNvPr>
          <p:cNvSpPr txBox="1"/>
          <p:nvPr/>
        </p:nvSpPr>
        <p:spPr>
          <a:xfrm>
            <a:off x="5721391" y="1451930"/>
            <a:ext cx="495298" cy="21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500µm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6AD14-C8D5-E19E-319B-DF834392C80A}"/>
              </a:ext>
            </a:extLst>
          </p:cNvPr>
          <p:cNvSpPr txBox="1"/>
          <p:nvPr/>
        </p:nvSpPr>
        <p:spPr>
          <a:xfrm>
            <a:off x="11304095" y="6151529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n=6-8</a:t>
            </a:r>
          </a:p>
        </p:txBody>
      </p:sp>
    </p:spTree>
    <p:extLst>
      <p:ext uri="{BB962C8B-B14F-4D97-AF65-F5344CB8AC3E}">
        <p14:creationId xmlns:p14="http://schemas.microsoft.com/office/powerpoint/2010/main" val="9764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13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9866406" y="1387783"/>
            <a:ext cx="1876673" cy="795554"/>
          </a:xfrm>
          <a:custGeom>
            <a:avLst/>
            <a:gdLst>
              <a:gd name="connsiteX0" fmla="*/ 0 w 3383280"/>
              <a:gd name="connsiteY0" fmla="*/ 1952172 h 2196119"/>
              <a:gd name="connsiteX1" fmla="*/ 540328 w 3383280"/>
              <a:gd name="connsiteY1" fmla="*/ 1993736 h 2196119"/>
              <a:gd name="connsiteX2" fmla="*/ 523702 w 3383280"/>
              <a:gd name="connsiteY2" fmla="*/ 588885 h 2196119"/>
              <a:gd name="connsiteX3" fmla="*/ 789710 w 3383280"/>
              <a:gd name="connsiteY3" fmla="*/ 364441 h 2196119"/>
              <a:gd name="connsiteX4" fmla="*/ 947651 w 3383280"/>
              <a:gd name="connsiteY4" fmla="*/ 913081 h 2196119"/>
              <a:gd name="connsiteX5" fmla="*/ 1097280 w 3383280"/>
              <a:gd name="connsiteY5" fmla="*/ 2076863 h 2196119"/>
              <a:gd name="connsiteX6" fmla="*/ 1695797 w 3383280"/>
              <a:gd name="connsiteY6" fmla="*/ 2051925 h 2196119"/>
              <a:gd name="connsiteX7" fmla="*/ 1770611 w 3383280"/>
              <a:gd name="connsiteY7" fmla="*/ 1137525 h 2196119"/>
              <a:gd name="connsiteX8" fmla="*/ 1862051 w 3383280"/>
              <a:gd name="connsiteY8" fmla="*/ 223125 h 2196119"/>
              <a:gd name="connsiteX9" fmla="*/ 2128059 w 3383280"/>
              <a:gd name="connsiteY9" fmla="*/ 156623 h 2196119"/>
              <a:gd name="connsiteX10" fmla="*/ 2269375 w 3383280"/>
              <a:gd name="connsiteY10" fmla="*/ 2060238 h 2196119"/>
              <a:gd name="connsiteX11" fmla="*/ 3383280 w 3383280"/>
              <a:gd name="connsiteY11" fmla="*/ 1985423 h 2196119"/>
              <a:gd name="connsiteX12" fmla="*/ 3383280 w 3383280"/>
              <a:gd name="connsiteY12" fmla="*/ 1985423 h 219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2196119">
                <a:moveTo>
                  <a:pt x="0" y="1952172"/>
                </a:moveTo>
                <a:cubicBezTo>
                  <a:pt x="226522" y="2086561"/>
                  <a:pt x="453044" y="2220950"/>
                  <a:pt x="540328" y="1993736"/>
                </a:cubicBezTo>
                <a:cubicBezTo>
                  <a:pt x="627612" y="1766522"/>
                  <a:pt x="482138" y="860434"/>
                  <a:pt x="523702" y="588885"/>
                </a:cubicBezTo>
                <a:cubicBezTo>
                  <a:pt x="565266" y="317336"/>
                  <a:pt x="719052" y="310408"/>
                  <a:pt x="789710" y="364441"/>
                </a:cubicBezTo>
                <a:cubicBezTo>
                  <a:pt x="860368" y="418474"/>
                  <a:pt x="896389" y="627677"/>
                  <a:pt x="947651" y="913081"/>
                </a:cubicBezTo>
                <a:cubicBezTo>
                  <a:pt x="998913" y="1198485"/>
                  <a:pt x="972589" y="1887056"/>
                  <a:pt x="1097280" y="2076863"/>
                </a:cubicBezTo>
                <a:cubicBezTo>
                  <a:pt x="1221971" y="2266670"/>
                  <a:pt x="1583575" y="2208481"/>
                  <a:pt x="1695797" y="2051925"/>
                </a:cubicBezTo>
                <a:cubicBezTo>
                  <a:pt x="1808019" y="1895369"/>
                  <a:pt x="1742902" y="1442325"/>
                  <a:pt x="1770611" y="1137525"/>
                </a:cubicBezTo>
                <a:cubicBezTo>
                  <a:pt x="1798320" y="832725"/>
                  <a:pt x="1802476" y="386609"/>
                  <a:pt x="1862051" y="223125"/>
                </a:cubicBezTo>
                <a:cubicBezTo>
                  <a:pt x="1921626" y="59641"/>
                  <a:pt x="2060172" y="-149562"/>
                  <a:pt x="2128059" y="156623"/>
                </a:cubicBezTo>
                <a:cubicBezTo>
                  <a:pt x="2195946" y="462808"/>
                  <a:pt x="2060172" y="1755438"/>
                  <a:pt x="2269375" y="2060238"/>
                </a:cubicBezTo>
                <a:cubicBezTo>
                  <a:pt x="2478579" y="2365038"/>
                  <a:pt x="3383280" y="1985423"/>
                  <a:pt x="3383280" y="1985423"/>
                </a:cubicBezTo>
                <a:lnTo>
                  <a:pt x="3383280" y="1985423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grpSp>
        <p:nvGrpSpPr>
          <p:cNvPr id="9" name="Group 8"/>
          <p:cNvGrpSpPr/>
          <p:nvPr/>
        </p:nvGrpSpPr>
        <p:grpSpPr>
          <a:xfrm>
            <a:off x="10188476" y="1086239"/>
            <a:ext cx="1371716" cy="1193791"/>
            <a:chOff x="6101542" y="3290579"/>
            <a:chExt cx="2472938" cy="3295454"/>
          </a:xfrm>
        </p:grpSpPr>
        <p:grpSp>
          <p:nvGrpSpPr>
            <p:cNvPr id="10" name="Group 9"/>
            <p:cNvGrpSpPr/>
            <p:nvPr/>
          </p:nvGrpSpPr>
          <p:grpSpPr>
            <a:xfrm>
              <a:off x="6101542" y="4335725"/>
              <a:ext cx="1557200" cy="2250308"/>
              <a:chOff x="6101542" y="4335725"/>
              <a:chExt cx="1557200" cy="22503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101542" y="4335725"/>
                <a:ext cx="1557200" cy="2250308"/>
                <a:chOff x="6101542" y="4335725"/>
                <a:chExt cx="1557200" cy="2250308"/>
              </a:xfrm>
            </p:grpSpPr>
            <p:sp>
              <p:nvSpPr>
                <p:cNvPr id="18" name="Oval 17"/>
                <p:cNvSpPr/>
                <p:nvPr/>
              </p:nvSpPr>
              <p:spPr>
                <a:xfrm rot="367570">
                  <a:off x="7418832" y="4335725"/>
                  <a:ext cx="216131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70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21282035">
                  <a:off x="6123876" y="4680041"/>
                  <a:ext cx="216131" cy="4572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70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253056" y="5146245"/>
                  <a:ext cx="107603" cy="143978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8" idx="4"/>
                </p:cNvCxnSpPr>
                <p:nvPr/>
              </p:nvCxnSpPr>
              <p:spPr>
                <a:xfrm flipH="1">
                  <a:off x="7463626" y="4791619"/>
                  <a:ext cx="38876" cy="1624524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 21"/>
                <p:cNvSpPr/>
                <p:nvPr/>
              </p:nvSpPr>
              <p:spPr>
                <a:xfrm>
                  <a:off x="6101542" y="4787560"/>
                  <a:ext cx="257694" cy="131062"/>
                </a:xfrm>
                <a:custGeom>
                  <a:avLst/>
                  <a:gdLst>
                    <a:gd name="connsiteX0" fmla="*/ 0 w 257694"/>
                    <a:gd name="connsiteY0" fmla="*/ 8884 h 8884"/>
                    <a:gd name="connsiteX1" fmla="*/ 257694 w 257694"/>
                    <a:gd name="connsiteY1" fmla="*/ 571 h 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694" h="8884">
                      <a:moveTo>
                        <a:pt x="0" y="8884"/>
                      </a:moveTo>
                      <a:cubicBezTo>
                        <a:pt x="157794" y="-3254"/>
                        <a:pt x="71937" y="571"/>
                        <a:pt x="257694" y="571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70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112626" y="4939960"/>
                  <a:ext cx="257694" cy="131062"/>
                </a:xfrm>
                <a:custGeom>
                  <a:avLst/>
                  <a:gdLst>
                    <a:gd name="connsiteX0" fmla="*/ 0 w 257694"/>
                    <a:gd name="connsiteY0" fmla="*/ 8884 h 8884"/>
                    <a:gd name="connsiteX1" fmla="*/ 257694 w 257694"/>
                    <a:gd name="connsiteY1" fmla="*/ 571 h 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694" h="8884">
                      <a:moveTo>
                        <a:pt x="0" y="8884"/>
                      </a:moveTo>
                      <a:cubicBezTo>
                        <a:pt x="157794" y="-3254"/>
                        <a:pt x="71937" y="571"/>
                        <a:pt x="257694" y="571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70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7401048" y="4433262"/>
                  <a:ext cx="257694" cy="131062"/>
                </a:xfrm>
                <a:custGeom>
                  <a:avLst/>
                  <a:gdLst>
                    <a:gd name="connsiteX0" fmla="*/ 0 w 257694"/>
                    <a:gd name="connsiteY0" fmla="*/ 8884 h 8884"/>
                    <a:gd name="connsiteX1" fmla="*/ 257694 w 257694"/>
                    <a:gd name="connsiteY1" fmla="*/ 571 h 8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7694" h="8884">
                      <a:moveTo>
                        <a:pt x="0" y="8884"/>
                      </a:moveTo>
                      <a:cubicBezTo>
                        <a:pt x="157794" y="-3254"/>
                        <a:pt x="71937" y="571"/>
                        <a:pt x="257694" y="571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700"/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7395504" y="4585662"/>
                <a:ext cx="257694" cy="131062"/>
              </a:xfrm>
              <a:custGeom>
                <a:avLst/>
                <a:gdLst>
                  <a:gd name="connsiteX0" fmla="*/ 0 w 257694"/>
                  <a:gd name="connsiteY0" fmla="*/ 8884 h 8884"/>
                  <a:gd name="connsiteX1" fmla="*/ 257694 w 257694"/>
                  <a:gd name="connsiteY1" fmla="*/ 571 h 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7694" h="8884">
                    <a:moveTo>
                      <a:pt x="0" y="8884"/>
                    </a:moveTo>
                    <a:cubicBezTo>
                      <a:pt x="157794" y="-3254"/>
                      <a:pt x="71937" y="571"/>
                      <a:pt x="257694" y="571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938655" y="3290579"/>
              <a:ext cx="635825" cy="3076258"/>
              <a:chOff x="7938655" y="3290579"/>
              <a:chExt cx="635825" cy="3076258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7938655" y="4162291"/>
                <a:ext cx="263082" cy="1914313"/>
              </a:xfrm>
              <a:prstGeom prst="rightBrace">
                <a:avLst>
                  <a:gd name="adj1" fmla="val 8333"/>
                  <a:gd name="adj2" fmla="val 113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6800535" y="4592892"/>
                <a:ext cx="3076258" cy="47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Dermal papilla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379557" y="1365007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S100 bulb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889719" y="1578270"/>
            <a:ext cx="306747" cy="83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010587" y="1951130"/>
            <a:ext cx="295196" cy="325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53848" y="1785560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</a:rPr>
              <a:t>A</a:t>
            </a:r>
            <a:r>
              <a:rPr lang="el-GR" sz="1100" dirty="0">
                <a:solidFill>
                  <a:srgbClr val="00B050"/>
                </a:solidFill>
              </a:rPr>
              <a:t>β</a:t>
            </a:r>
            <a:r>
              <a:rPr lang="en-GB" sz="1100" dirty="0">
                <a:solidFill>
                  <a:srgbClr val="00B050"/>
                </a:solidFill>
              </a:rPr>
              <a:t> fibre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240196" y="2467313"/>
            <a:ext cx="161857" cy="1463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27" name="Rectangle 26"/>
          <p:cNvSpPr/>
          <p:nvPr/>
        </p:nvSpPr>
        <p:spPr>
          <a:xfrm>
            <a:off x="10240196" y="2695519"/>
            <a:ext cx="161857" cy="14634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34894" y="2941201"/>
            <a:ext cx="161857" cy="14634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79781" y="241093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S100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63365" y="2644166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NF200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65990" y="2893498"/>
            <a:ext cx="88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Collagen IV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6470" y="299594"/>
            <a:ext cx="10102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Incision heel: Development of novel tactile corpuscle </a:t>
            </a:r>
            <a:endParaRPr lang="en-GB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7696368" y="4228953"/>
            <a:ext cx="199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Time-course matches tactile-evoked pain 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8E86855F-B2C9-4184-8BED-B3890C4DB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80" b="22838"/>
          <a:stretch/>
        </p:blipFill>
        <p:spPr>
          <a:xfrm>
            <a:off x="955044" y="4051674"/>
            <a:ext cx="4348688" cy="26480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3573371-76EF-40B5-AF9A-FD153584E705}"/>
              </a:ext>
            </a:extLst>
          </p:cNvPr>
          <p:cNvSpPr txBox="1"/>
          <p:nvPr/>
        </p:nvSpPr>
        <p:spPr>
          <a:xfrm>
            <a:off x="3027643" y="3870890"/>
            <a:ext cx="531995" cy="37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A6D08-E706-448C-9940-FBCEB698DF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13"/>
          <a:stretch/>
        </p:blipFill>
        <p:spPr>
          <a:xfrm>
            <a:off x="5303732" y="3998204"/>
            <a:ext cx="2534039" cy="2831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043244-24C1-2791-A8AF-1736B3836C15}"/>
              </a:ext>
            </a:extLst>
          </p:cNvPr>
          <p:cNvSpPr txBox="1"/>
          <p:nvPr/>
        </p:nvSpPr>
        <p:spPr>
          <a:xfrm>
            <a:off x="8919501" y="6468920"/>
            <a:ext cx="32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Kirsten Wilson, unpublished data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EAFDCA-EAC6-A50B-1CA9-0D2E49EE8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3" t="78397" r="71495" b="2549"/>
          <a:stretch/>
        </p:blipFill>
        <p:spPr>
          <a:xfrm>
            <a:off x="2536840" y="4244965"/>
            <a:ext cx="1605281" cy="60157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EDE3D1C-B9AD-1A06-A1D2-1C1B6B18406C}"/>
              </a:ext>
            </a:extLst>
          </p:cNvPr>
          <p:cNvGrpSpPr/>
          <p:nvPr/>
        </p:nvGrpSpPr>
        <p:grpSpPr>
          <a:xfrm>
            <a:off x="3441904" y="1097285"/>
            <a:ext cx="5358316" cy="2682434"/>
            <a:chOff x="3441904" y="1097285"/>
            <a:chExt cx="5358316" cy="2682434"/>
          </a:xfrm>
        </p:grpSpPr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2F3B814D-9CBF-4D06-92B5-8A0CD05A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60832" y="1149138"/>
              <a:ext cx="1254665" cy="1254665"/>
            </a:xfrm>
            <a:prstGeom prst="rect">
              <a:avLst/>
            </a:prstGeom>
          </p:spPr>
        </p:pic>
        <p:pic>
          <p:nvPicPr>
            <p:cNvPr id="238" name="Picture 237" descr="A picture containing dark&#10;&#10;Description automatically generated">
              <a:extLst>
                <a:ext uri="{FF2B5EF4-FFF2-40B4-BE49-F238E27FC236}">
                  <a16:creationId xmlns:a16="http://schemas.microsoft.com/office/drawing/2014/main" id="{BACA7D3C-39D3-498C-A607-C22C9C600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1448" y="1149135"/>
              <a:ext cx="1254667" cy="1254668"/>
            </a:xfrm>
            <a:prstGeom prst="rect">
              <a:avLst/>
            </a:prstGeom>
          </p:spPr>
        </p:pic>
        <p:pic>
          <p:nvPicPr>
            <p:cNvPr id="239" name="Picture 238" descr="A picture containing dark, night sky&#10;&#10;Description automatically generated">
              <a:extLst>
                <a:ext uri="{FF2B5EF4-FFF2-40B4-BE49-F238E27FC236}">
                  <a16:creationId xmlns:a16="http://schemas.microsoft.com/office/drawing/2014/main" id="{A0995B9E-2048-4688-952F-D67853718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447849" y="1149319"/>
              <a:ext cx="1254668" cy="1254667"/>
            </a:xfrm>
            <a:prstGeom prst="rect">
              <a:avLst/>
            </a:prstGeom>
          </p:spPr>
        </p:pic>
        <p:pic>
          <p:nvPicPr>
            <p:cNvPr id="240" name="Picture 239" descr="A picture containing dark, light, outdoor object, lit&#10;&#10;Description automatically generated">
              <a:extLst>
                <a:ext uri="{FF2B5EF4-FFF2-40B4-BE49-F238E27FC236}">
                  <a16:creationId xmlns:a16="http://schemas.microsoft.com/office/drawing/2014/main" id="{1C13887B-5D48-47D0-BE98-E849FE8D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789594" y="1149135"/>
              <a:ext cx="1254668" cy="1254667"/>
            </a:xfrm>
            <a:prstGeom prst="rect">
              <a:avLst/>
            </a:prstGeom>
          </p:spPr>
        </p:pic>
        <p:sp>
          <p:nvSpPr>
            <p:cNvPr id="261" name="TextBox 260"/>
            <p:cNvSpPr txBox="1"/>
            <p:nvPr/>
          </p:nvSpPr>
          <p:spPr>
            <a:xfrm>
              <a:off x="4142122" y="1103590"/>
              <a:ext cx="491817" cy="230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NF200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5563454" y="1097285"/>
              <a:ext cx="409002" cy="230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S100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6857392" y="1115305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Coll IV</a:t>
              </a:r>
            </a:p>
          </p:txBody>
        </p:sp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F72C99EA-FB15-4E59-AB55-5FB4B4AE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121497" y="2523990"/>
              <a:ext cx="1254665" cy="1254665"/>
            </a:xfrm>
            <a:prstGeom prst="rect">
              <a:avLst/>
            </a:prstGeom>
          </p:spPr>
        </p:pic>
        <p:pic>
          <p:nvPicPr>
            <p:cNvPr id="247" name="Picture 246" descr="A picture containing light, dark, lit, night&#10;&#10;Description automatically generated">
              <a:extLst>
                <a:ext uri="{FF2B5EF4-FFF2-40B4-BE49-F238E27FC236}">
                  <a16:creationId xmlns:a16="http://schemas.microsoft.com/office/drawing/2014/main" id="{2EFBA8B0-2FFF-40A2-A03A-6D5F02530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460880" y="2519861"/>
              <a:ext cx="1254665" cy="1254665"/>
            </a:xfrm>
            <a:prstGeom prst="rect">
              <a:avLst/>
            </a:prstGeom>
          </p:spPr>
        </p:pic>
        <p:pic>
          <p:nvPicPr>
            <p:cNvPr id="249" name="Picture 248" descr="A picture containing green, light, dark, night sky&#10;&#10;Description automatically generated">
              <a:extLst>
                <a:ext uri="{FF2B5EF4-FFF2-40B4-BE49-F238E27FC236}">
                  <a16:creationId xmlns:a16="http://schemas.microsoft.com/office/drawing/2014/main" id="{C791EA0A-AE21-4BA5-A53C-D2F37B19B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441904" y="2525051"/>
              <a:ext cx="1254668" cy="1254668"/>
            </a:xfrm>
            <a:prstGeom prst="rect">
              <a:avLst/>
            </a:prstGeom>
          </p:spPr>
        </p:pic>
        <p:pic>
          <p:nvPicPr>
            <p:cNvPr id="250" name="Picture 249" descr="A picture containing dark, light, outdoor object&#10;&#10;Description automatically generated">
              <a:extLst>
                <a:ext uri="{FF2B5EF4-FFF2-40B4-BE49-F238E27FC236}">
                  <a16:creationId xmlns:a16="http://schemas.microsoft.com/office/drawing/2014/main" id="{05EC18CF-8670-4EC1-9DE3-52B79D979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789713" y="2523988"/>
              <a:ext cx="1254668" cy="1254668"/>
            </a:xfrm>
            <a:prstGeom prst="rect">
              <a:avLst/>
            </a:prstGeom>
          </p:spPr>
        </p:pic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9E4729C3-E274-4327-AC8D-D5E57E3C9B23}"/>
                </a:ext>
              </a:extLst>
            </p:cNvPr>
            <p:cNvCxnSpPr/>
            <p:nvPr/>
          </p:nvCxnSpPr>
          <p:spPr>
            <a:xfrm>
              <a:off x="7330223" y="3022633"/>
              <a:ext cx="0" cy="698382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390177" y="2365282"/>
              <a:ext cx="25198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8261066" y="2365282"/>
              <a:ext cx="3749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C1FE95-F6AE-3577-3BA6-2DD84F0645BE}"/>
                </a:ext>
              </a:extLst>
            </p:cNvPr>
            <p:cNvSpPr txBox="1"/>
            <p:nvPr/>
          </p:nvSpPr>
          <p:spPr>
            <a:xfrm>
              <a:off x="4272677" y="2183337"/>
              <a:ext cx="5360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>
                      <a:lumMod val="75000"/>
                    </a:schemeClr>
                  </a:solidFill>
                </a:rPr>
                <a:t>100µm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704245-7610-B342-29D0-96DB43008646}"/>
                </a:ext>
              </a:extLst>
            </p:cNvPr>
            <p:cNvSpPr txBox="1"/>
            <p:nvPr/>
          </p:nvSpPr>
          <p:spPr>
            <a:xfrm>
              <a:off x="8264205" y="2185240"/>
              <a:ext cx="5360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>
                      <a:lumMod val="75000"/>
                    </a:schemeClr>
                  </a:solidFill>
                </a:rPr>
                <a:t>50µm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63B1094-B855-61AB-9452-A58AB1DEFB6B}"/>
              </a:ext>
            </a:extLst>
          </p:cNvPr>
          <p:cNvSpPr txBox="1"/>
          <p:nvPr/>
        </p:nvSpPr>
        <p:spPr>
          <a:xfrm>
            <a:off x="11324541" y="613634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n=6-8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974D2-47DD-00ED-DFE4-8F7B00300D76}"/>
              </a:ext>
            </a:extLst>
          </p:cNvPr>
          <p:cNvSpPr txBox="1"/>
          <p:nvPr/>
        </p:nvSpPr>
        <p:spPr>
          <a:xfrm>
            <a:off x="2166555" y="2649329"/>
            <a:ext cx="1224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Incision heel</a:t>
            </a:r>
          </a:p>
          <a:p>
            <a:pPr algn="ctr"/>
            <a:r>
              <a:rPr lang="en-US" sz="2000" dirty="0"/>
              <a:t>(PSD2)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21D4A5-C5D4-9F48-DA2D-4871363CB9DC}"/>
              </a:ext>
            </a:extLst>
          </p:cNvPr>
          <p:cNvSpPr txBox="1"/>
          <p:nvPr/>
        </p:nvSpPr>
        <p:spPr>
          <a:xfrm>
            <a:off x="2225290" y="1424247"/>
            <a:ext cx="122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Control pad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92A7EE-30E5-0790-1C05-B81149255BC0}"/>
              </a:ext>
            </a:extLst>
          </p:cNvPr>
          <p:cNvSpPr txBox="1"/>
          <p:nvPr/>
        </p:nvSpPr>
        <p:spPr>
          <a:xfrm>
            <a:off x="4142121" y="2509645"/>
            <a:ext cx="491817" cy="230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</a:rPr>
              <a:t>NF200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7CCE22-C09C-3B1A-E79E-360A3AA8436D}"/>
              </a:ext>
            </a:extLst>
          </p:cNvPr>
          <p:cNvSpPr txBox="1"/>
          <p:nvPr/>
        </p:nvSpPr>
        <p:spPr>
          <a:xfrm>
            <a:off x="5536163" y="2528758"/>
            <a:ext cx="409002" cy="230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S100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56C2CE-EC6B-A98B-402C-7E826EA5E9F1}"/>
              </a:ext>
            </a:extLst>
          </p:cNvPr>
          <p:cNvSpPr txBox="1"/>
          <p:nvPr/>
        </p:nvSpPr>
        <p:spPr>
          <a:xfrm>
            <a:off x="6794426" y="253042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Coll IV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B85F21A-81E7-EEAF-6F86-5DFC272EAF3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498" y="5243695"/>
            <a:ext cx="1221961" cy="11801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7804C05-CB43-6312-9660-4614A7F03D0C}"/>
              </a:ext>
            </a:extLst>
          </p:cNvPr>
          <p:cNvSpPr txBox="1"/>
          <p:nvPr/>
        </p:nvSpPr>
        <p:spPr>
          <a:xfrm rot="16200000">
            <a:off x="8333238" y="3046470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Incision side</a:t>
            </a:r>
          </a:p>
        </p:txBody>
      </p:sp>
    </p:spTree>
    <p:extLst>
      <p:ext uri="{BB962C8B-B14F-4D97-AF65-F5344CB8AC3E}">
        <p14:creationId xmlns:p14="http://schemas.microsoft.com/office/powerpoint/2010/main" val="16074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74" grpId="0"/>
      <p:bldP spid="72" grpId="0"/>
      <p:bldP spid="33" grpId="0"/>
      <p:bldP spid="2" grpId="0"/>
      <p:bldP spid="34" grpId="0"/>
      <p:bldP spid="35" grpId="0"/>
      <p:bldP spid="36" grpId="0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433137" y="1090210"/>
            <a:ext cx="10790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7030A0"/>
                </a:solidFill>
                <a:latin typeface="+mn-lt"/>
              </a:rPr>
              <a:t>Tactile (not pain) nerve endings (Meissner Corpuscle) require BDNF-</a:t>
            </a:r>
            <a:r>
              <a:rPr lang="en-GB" altLang="en-US" sz="2000" b="1" dirty="0" err="1">
                <a:solidFill>
                  <a:srgbClr val="7030A0"/>
                </a:solidFill>
                <a:latin typeface="+mn-lt"/>
              </a:rPr>
              <a:t>TrKB</a:t>
            </a:r>
            <a:r>
              <a:rPr lang="en-GB" altLang="en-US" sz="2000" b="1" dirty="0">
                <a:solidFill>
                  <a:srgbClr val="7030A0"/>
                </a:solidFill>
                <a:latin typeface="+mn-lt"/>
              </a:rPr>
              <a:t> signalling to develop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137" y="308866"/>
            <a:ext cx="1069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Incision heel: Involvement of BDNF-</a:t>
            </a:r>
            <a:r>
              <a:rPr lang="en-GB" sz="3200" dirty="0" err="1"/>
              <a:t>TrkB</a:t>
            </a:r>
            <a:r>
              <a:rPr lang="en-GB" sz="3200" dirty="0"/>
              <a:t> signalling?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6418" y="3253309"/>
            <a:ext cx="203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Tactile nerve endings are </a:t>
            </a:r>
            <a:r>
              <a:rPr lang="en-GB" dirty="0" err="1">
                <a:solidFill>
                  <a:srgbClr val="00B050"/>
                </a:solidFill>
              </a:rPr>
              <a:t>TrkB</a:t>
            </a:r>
            <a:r>
              <a:rPr lang="en-GB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20" name="Explosion 2 19"/>
          <p:cNvSpPr/>
          <p:nvPr/>
        </p:nvSpPr>
        <p:spPr>
          <a:xfrm>
            <a:off x="1685456" y="2236194"/>
            <a:ext cx="1238241" cy="845958"/>
          </a:xfrm>
          <a:prstGeom prst="irregularSeal2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TextBox 30"/>
          <p:cNvSpPr txBox="1"/>
          <p:nvPr/>
        </p:nvSpPr>
        <p:spPr>
          <a:xfrm>
            <a:off x="4439631" y="1827738"/>
            <a:ext cx="647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Skin epidermis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 </a:t>
            </a:r>
            <a:r>
              <a:rPr lang="en-GB" sz="2400" dirty="0">
                <a:solidFill>
                  <a:srgbClr val="FF0000"/>
                </a:solidFill>
              </a:rPr>
              <a:t>BDNF near incision site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40409" y="2886524"/>
            <a:ext cx="1253826" cy="1589671"/>
            <a:chOff x="1516957" y="2339531"/>
            <a:chExt cx="1113609" cy="1589671"/>
          </a:xfrm>
        </p:grpSpPr>
        <p:sp>
          <p:nvSpPr>
            <p:cNvPr id="17" name="Freeform 16"/>
            <p:cNvSpPr/>
            <p:nvPr/>
          </p:nvSpPr>
          <p:spPr>
            <a:xfrm rot="2045924">
              <a:off x="1516957" y="2384099"/>
              <a:ext cx="598009" cy="1545103"/>
            </a:xfrm>
            <a:custGeom>
              <a:avLst/>
              <a:gdLst>
                <a:gd name="connsiteX0" fmla="*/ 0 w 1363579"/>
                <a:gd name="connsiteY0" fmla="*/ 1572126 h 1572126"/>
                <a:gd name="connsiteX1" fmla="*/ 609600 w 1363579"/>
                <a:gd name="connsiteY1" fmla="*/ 1251284 h 1572126"/>
                <a:gd name="connsiteX2" fmla="*/ 593558 w 1363579"/>
                <a:gd name="connsiteY2" fmla="*/ 721894 h 1572126"/>
                <a:gd name="connsiteX3" fmla="*/ 1171074 w 1363579"/>
                <a:gd name="connsiteY3" fmla="*/ 336884 h 1572126"/>
                <a:gd name="connsiteX4" fmla="*/ 1363579 w 1363579"/>
                <a:gd name="connsiteY4" fmla="*/ 0 h 1572126"/>
                <a:gd name="connsiteX5" fmla="*/ 1363579 w 1363579"/>
                <a:gd name="connsiteY5" fmla="*/ 0 h 157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3579" h="1572126">
                  <a:moveTo>
                    <a:pt x="0" y="1572126"/>
                  </a:moveTo>
                  <a:cubicBezTo>
                    <a:pt x="255337" y="1482557"/>
                    <a:pt x="510674" y="1392989"/>
                    <a:pt x="609600" y="1251284"/>
                  </a:cubicBezTo>
                  <a:cubicBezTo>
                    <a:pt x="708526" y="1109579"/>
                    <a:pt x="499979" y="874294"/>
                    <a:pt x="593558" y="721894"/>
                  </a:cubicBezTo>
                  <a:cubicBezTo>
                    <a:pt x="687137" y="569494"/>
                    <a:pt x="1042737" y="457200"/>
                    <a:pt x="1171074" y="336884"/>
                  </a:cubicBezTo>
                  <a:cubicBezTo>
                    <a:pt x="1299411" y="216568"/>
                    <a:pt x="1363579" y="0"/>
                    <a:pt x="1363579" y="0"/>
                  </a:cubicBezTo>
                  <a:lnTo>
                    <a:pt x="1363579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4" name="Oval 23"/>
            <p:cNvSpPr/>
            <p:nvPr/>
          </p:nvSpPr>
          <p:spPr>
            <a:xfrm rot="18564666">
              <a:off x="2207461" y="2489660"/>
              <a:ext cx="573233" cy="2729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9187" y="1872255"/>
            <a:ext cx="282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Skin epidermis has</a:t>
            </a:r>
            <a:r>
              <a:rPr lang="en-GB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BDNF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6419" y="5851834"/>
            <a:ext cx="9227180" cy="66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Does pharmacological blockade of BDNF-</a:t>
            </a:r>
            <a:r>
              <a:rPr lang="en-US" sz="2000" b="1" dirty="0" err="1">
                <a:solidFill>
                  <a:schemeClr val="tx1"/>
                </a:solidFill>
              </a:rPr>
              <a:t>TrkB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signalling</a:t>
            </a:r>
            <a:r>
              <a:rPr lang="en-US" sz="2000" b="1" dirty="0">
                <a:solidFill>
                  <a:schemeClr val="tx1"/>
                </a:solidFill>
              </a:rPr>
              <a:t> reduce this phenomenon?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886" y="2260541"/>
            <a:ext cx="7508091" cy="2601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54CBA-8D60-A4DF-DA84-AF0D038E4F96}"/>
              </a:ext>
            </a:extLst>
          </p:cNvPr>
          <p:cNvSpPr txBox="1"/>
          <p:nvPr/>
        </p:nvSpPr>
        <p:spPr>
          <a:xfrm>
            <a:off x="1685456" y="5052751"/>
            <a:ext cx="9333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Skin epidermis 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 </a:t>
            </a:r>
            <a:r>
              <a:rPr lang="en-GB" sz="2400" dirty="0">
                <a:solidFill>
                  <a:srgbClr val="FF0000"/>
                </a:solidFill>
              </a:rPr>
              <a:t>BDNF near incision site 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 growth of tactile corpuscle  tactile-evoked pain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93B05-533D-D5DF-2822-8ADE86983517}"/>
              </a:ext>
            </a:extLst>
          </p:cNvPr>
          <p:cNvSpPr txBox="1"/>
          <p:nvPr/>
        </p:nvSpPr>
        <p:spPr>
          <a:xfrm>
            <a:off x="8919501" y="6468920"/>
            <a:ext cx="327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Kirsten Wilson, unpublished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FD55B-55C4-D796-EA15-7F324FD71194}"/>
              </a:ext>
            </a:extLst>
          </p:cNvPr>
          <p:cNvSpPr txBox="1"/>
          <p:nvPr/>
        </p:nvSpPr>
        <p:spPr>
          <a:xfrm>
            <a:off x="8831045" y="1421750"/>
            <a:ext cx="22725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+mn-lt"/>
              </a:rPr>
              <a:t>(Meltzer et al. 2021)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7447C-589D-0432-3C02-4418EA0C6B3D}"/>
              </a:ext>
            </a:extLst>
          </p:cNvPr>
          <p:cNvSpPr txBox="1"/>
          <p:nvPr/>
        </p:nvSpPr>
        <p:spPr>
          <a:xfrm rot="16200000">
            <a:off x="6722545" y="3404857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Incision side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15F2-7D4C-BCF6-32B2-97DC46ACEF32}"/>
              </a:ext>
            </a:extLst>
          </p:cNvPr>
          <p:cNvSpPr txBox="1"/>
          <p:nvPr/>
        </p:nvSpPr>
        <p:spPr>
          <a:xfrm>
            <a:off x="6523481" y="4088920"/>
            <a:ext cx="5360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500µm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9C79DC-D57C-ACC1-24A0-AA67C6A18220}"/>
              </a:ext>
            </a:extLst>
          </p:cNvPr>
          <p:cNvSpPr txBox="1"/>
          <p:nvPr/>
        </p:nvSpPr>
        <p:spPr>
          <a:xfrm>
            <a:off x="11324541" y="613634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n=6-8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25741-7CBE-45C5-ED71-122A2CC30FFB}"/>
              </a:ext>
            </a:extLst>
          </p:cNvPr>
          <p:cNvSpPr/>
          <p:nvPr/>
        </p:nvSpPr>
        <p:spPr>
          <a:xfrm>
            <a:off x="4285941" y="2349744"/>
            <a:ext cx="3073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99164D-A9C6-D4E6-EDB0-A6F9903F41EA}"/>
              </a:ext>
            </a:extLst>
          </p:cNvPr>
          <p:cNvSpPr/>
          <p:nvPr/>
        </p:nvSpPr>
        <p:spPr>
          <a:xfrm>
            <a:off x="7182805" y="2372783"/>
            <a:ext cx="3073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8" grpId="0"/>
      <p:bldP spid="20" grpId="0" animBg="1"/>
      <p:bldP spid="31" grpId="0"/>
      <p:bldP spid="39" grpId="0"/>
      <p:bldP spid="19" grpId="0" animBg="1"/>
      <p:bldP spid="3" grpId="0"/>
      <p:bldP spid="4" grpId="0"/>
      <p:bldP spid="5" grpId="0"/>
      <p:bldP spid="34" grpId="0"/>
      <p:bldP spid="2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edle Injection Free Stock Photo - Public Domain Pictures">
            <a:extLst>
              <a:ext uri="{FF2B5EF4-FFF2-40B4-BE49-F238E27FC236}">
                <a16:creationId xmlns:a16="http://schemas.microsoft.com/office/drawing/2014/main" id="{87129EA8-60C7-B34B-6713-9E9845E29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328175" y="3249458"/>
            <a:ext cx="688094" cy="6880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59ABF4C-B374-168A-8A3F-B7690CAA030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722" y="1617575"/>
            <a:ext cx="3239004" cy="25989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20E446-1A29-5D20-E782-FEAF673F2D6A}"/>
              </a:ext>
            </a:extLst>
          </p:cNvPr>
          <p:cNvSpPr txBox="1"/>
          <p:nvPr/>
        </p:nvSpPr>
        <p:spPr>
          <a:xfrm>
            <a:off x="715035" y="4406012"/>
            <a:ext cx="6035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Hindpaw</a:t>
            </a:r>
            <a:r>
              <a:rPr lang="en-US" sz="2000" dirty="0"/>
              <a:t> surgical incision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Intraplantar</a:t>
            </a:r>
            <a:r>
              <a:rPr lang="en-US" sz="2000" dirty="0"/>
              <a:t> injection of </a:t>
            </a:r>
            <a:r>
              <a:rPr lang="en-US" sz="2000" dirty="0" err="1"/>
              <a:t>TrkB</a:t>
            </a:r>
            <a:r>
              <a:rPr lang="en-US" sz="2000" dirty="0"/>
              <a:t>-Fc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Post surgical day 0 and day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Paintbrush stroking assay on post-surgical day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38A7E-97AA-C317-6FCB-E29F3FE90E4C}"/>
              </a:ext>
            </a:extLst>
          </p:cNvPr>
          <p:cNvSpPr txBox="1"/>
          <p:nvPr/>
        </p:nvSpPr>
        <p:spPr>
          <a:xfrm>
            <a:off x="564399" y="401472"/>
            <a:ext cx="1069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Pharmacological blockade of BDNF-</a:t>
            </a:r>
            <a:r>
              <a:rPr lang="en-GB" sz="3600" dirty="0" err="1"/>
              <a:t>TrkB</a:t>
            </a:r>
            <a:r>
              <a:rPr lang="en-GB" sz="3600" dirty="0"/>
              <a:t> signalling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44543-3645-908E-1617-BD8669A0B780}"/>
              </a:ext>
            </a:extLst>
          </p:cNvPr>
          <p:cNvSpPr txBox="1"/>
          <p:nvPr/>
        </p:nvSpPr>
        <p:spPr>
          <a:xfrm>
            <a:off x="4251860" y="1565534"/>
            <a:ext cx="2607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defTabSz="208817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incision only</a:t>
            </a:r>
          </a:p>
          <a:p>
            <a:pPr marL="285750" lvl="0" indent="-285750" defTabSz="208817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incision + vehicle (PBS)</a:t>
            </a:r>
          </a:p>
          <a:p>
            <a:pPr marL="285750" lvl="0" indent="-285750" defTabSz="2088170"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Arial" panose="020B0604020202020204" pitchFamily="34" charset="0"/>
              </a:rPr>
              <a:t>incision + </a:t>
            </a:r>
            <a:r>
              <a:rPr lang="en-GB" dirty="0" err="1">
                <a:cs typeface="Arial" panose="020B0604020202020204" pitchFamily="34" charset="0"/>
              </a:rPr>
              <a:t>TrKB</a:t>
            </a:r>
            <a:r>
              <a:rPr lang="en-GB" dirty="0">
                <a:cs typeface="Arial" panose="020B0604020202020204" pitchFamily="34" charset="0"/>
              </a:rPr>
              <a:t>-Fc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69AA33-C7E4-9165-D0F6-4F5B064BD39B}"/>
              </a:ext>
            </a:extLst>
          </p:cNvPr>
          <p:cNvSpPr txBox="1"/>
          <p:nvPr/>
        </p:nvSpPr>
        <p:spPr>
          <a:xfrm>
            <a:off x="4251162" y="3164517"/>
            <a:ext cx="2171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x4 25ng / 12.5 µl subcutaneous injections (x2 each side)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AC4CA-CC27-8AD2-FAAA-B30E4074A937}"/>
              </a:ext>
            </a:extLst>
          </p:cNvPr>
          <p:cNvSpPr txBox="1"/>
          <p:nvPr/>
        </p:nvSpPr>
        <p:spPr>
          <a:xfrm>
            <a:off x="7321068" y="5855233"/>
            <a:ext cx="340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Blocking BDNF-</a:t>
            </a:r>
            <a:r>
              <a:rPr lang="en-US" dirty="0" err="1"/>
              <a:t>TrkB</a:t>
            </a:r>
            <a:r>
              <a:rPr lang="en-US" dirty="0"/>
              <a:t> </a:t>
            </a:r>
            <a:r>
              <a:rPr lang="en-US" dirty="0" err="1"/>
              <a:t>signalling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algn="ctr"/>
            <a:r>
              <a:rPr lang="en-US" dirty="0">
                <a:sym typeface="Wingdings" pitchFamily="2" charset="2"/>
              </a:rPr>
              <a:t>reduces tactile evoked pain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592B9-B3E9-2AAC-D368-27D9B137F6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123" y="3642509"/>
            <a:ext cx="1581108" cy="15270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89AB4D-1F05-D019-BCB4-70F0FEC118FA}"/>
              </a:ext>
            </a:extLst>
          </p:cNvPr>
          <p:cNvSpPr/>
          <p:nvPr/>
        </p:nvSpPr>
        <p:spPr>
          <a:xfrm>
            <a:off x="7837052" y="1397217"/>
            <a:ext cx="202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Tactile-evoked pain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ACB43-90FD-9860-E4AC-087216319983}"/>
              </a:ext>
            </a:extLst>
          </p:cNvPr>
          <p:cNvSpPr txBox="1"/>
          <p:nvPr/>
        </p:nvSpPr>
        <p:spPr>
          <a:xfrm>
            <a:off x="7575089" y="1766549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Paintbrush stroking assay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37C39F-5B66-2518-EF83-A8E7093D5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144" y="2505213"/>
            <a:ext cx="5029200" cy="302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541F3-24B7-9B6A-6197-DAA14CBDD47A}"/>
              </a:ext>
            </a:extLst>
          </p:cNvPr>
          <p:cNvSpPr txBox="1"/>
          <p:nvPr/>
        </p:nvSpPr>
        <p:spPr>
          <a:xfrm>
            <a:off x="11465519" y="632620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31BA0-239C-368D-0805-FFE76EE15482}"/>
              </a:ext>
            </a:extLst>
          </p:cNvPr>
          <p:cNvSpPr/>
          <p:nvPr/>
        </p:nvSpPr>
        <p:spPr>
          <a:xfrm>
            <a:off x="942108" y="1702017"/>
            <a:ext cx="193964" cy="168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6" grpId="0"/>
      <p:bldP spid="6" grpId="0"/>
      <p:bldP spid="8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2CAE226-9C7B-2813-C684-B5844F2233F9}"/>
              </a:ext>
            </a:extLst>
          </p:cNvPr>
          <p:cNvSpPr txBox="1"/>
          <p:nvPr/>
        </p:nvSpPr>
        <p:spPr>
          <a:xfrm>
            <a:off x="433137" y="308866"/>
            <a:ext cx="1069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Pharmacological blockade of BDNF-</a:t>
            </a:r>
            <a:r>
              <a:rPr lang="en-GB" sz="3200" dirty="0" err="1"/>
              <a:t>TrkB</a:t>
            </a:r>
            <a:r>
              <a:rPr lang="en-GB" sz="3200" dirty="0"/>
              <a:t> signalling does not affect wound healing, BDNF intensity and IENFD</a:t>
            </a:r>
            <a:endParaRPr lang="en-GB" sz="1100" dirty="0"/>
          </a:p>
        </p:txBody>
      </p:sp>
      <p:pic>
        <p:nvPicPr>
          <p:cNvPr id="19" name="Picture 18" descr="A green glowing structure in a dark room&#10;&#10;Description automatically generated with medium confidence">
            <a:extLst>
              <a:ext uri="{FF2B5EF4-FFF2-40B4-BE49-F238E27FC236}">
                <a16:creationId xmlns:a16="http://schemas.microsoft.com/office/drawing/2014/main" id="{8E8B8B53-9E56-EDD5-2E26-8E7D3F6C3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972" y="2619187"/>
            <a:ext cx="2757363" cy="2067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0BDC4-48D5-5627-0945-2F728E8A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282" y="2224008"/>
            <a:ext cx="2133600" cy="294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42F91-6DCB-E512-B0D2-BE0B518B4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70" y="2185908"/>
            <a:ext cx="24257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8CE92-0896-3577-9B9B-6326DA164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37" y="2224008"/>
            <a:ext cx="2425700" cy="2959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E5DF43-9D6F-A2BF-36D1-BE136133F110}"/>
              </a:ext>
            </a:extLst>
          </p:cNvPr>
          <p:cNvSpPr txBox="1"/>
          <p:nvPr/>
        </p:nvSpPr>
        <p:spPr>
          <a:xfrm>
            <a:off x="11465519" y="64886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n=6-8</a:t>
            </a:r>
          </a:p>
        </p:txBody>
      </p:sp>
    </p:spTree>
    <p:extLst>
      <p:ext uri="{BB962C8B-B14F-4D97-AF65-F5344CB8AC3E}">
        <p14:creationId xmlns:p14="http://schemas.microsoft.com/office/powerpoint/2010/main" val="13271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556</Words>
  <Application>Microsoft Macintosh PowerPoint</Application>
  <PresentationFormat>Widescreen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-webkit-standard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TORSNEY Carole</dc:creator>
  <cp:lastModifiedBy>Ying Sze</cp:lastModifiedBy>
  <cp:revision>128</cp:revision>
  <cp:lastPrinted>2023-06-06T12:46:36Z</cp:lastPrinted>
  <dcterms:created xsi:type="dcterms:W3CDTF">2021-08-29T13:12:44Z</dcterms:created>
  <dcterms:modified xsi:type="dcterms:W3CDTF">2023-11-23T09:56:19Z</dcterms:modified>
</cp:coreProperties>
</file>